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91" r:id="rId3"/>
    <p:sldId id="292" r:id="rId4"/>
    <p:sldId id="293" r:id="rId5"/>
    <p:sldId id="294" r:id="rId6"/>
    <p:sldId id="298" r:id="rId7"/>
    <p:sldId id="297" r:id="rId8"/>
    <p:sldId id="296" r:id="rId9"/>
    <p:sldId id="299" r:id="rId10"/>
    <p:sldId id="295" r:id="rId11"/>
    <p:sldId id="302" r:id="rId12"/>
    <p:sldId id="301" r:id="rId13"/>
    <p:sldId id="300" r:id="rId14"/>
    <p:sldId id="304" r:id="rId15"/>
    <p:sldId id="305" r:id="rId16"/>
    <p:sldId id="303" r:id="rId17"/>
    <p:sldId id="306" r:id="rId18"/>
    <p:sldId id="308" r:id="rId19"/>
    <p:sldId id="30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B2A062-76C8-4FE3-BBA0-C89BAFCE2C5E}" v="4" dt="2023-03-28T20:48:58.0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5194" autoAdjust="0"/>
  </p:normalViewPr>
  <p:slideViewPr>
    <p:cSldViewPr snapToGrid="0">
      <p:cViewPr varScale="1">
        <p:scale>
          <a:sx n="97" d="100"/>
          <a:sy n="97" d="100"/>
        </p:scale>
        <p:origin x="1122"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ntimer, David A." userId="6bf57bcb-10c8-422b-b43a-cbefa023bd69" providerId="ADAL" clId="{5BB2A062-76C8-4FE3-BBA0-C89BAFCE2C5E}"/>
    <pc:docChg chg="modSld">
      <pc:chgData name="Huntimer, David A." userId="6bf57bcb-10c8-422b-b43a-cbefa023bd69" providerId="ADAL" clId="{5BB2A062-76C8-4FE3-BBA0-C89BAFCE2C5E}" dt="2023-04-03T13:41:46.962" v="358" actId="20577"/>
      <pc:docMkLst>
        <pc:docMk/>
      </pc:docMkLst>
      <pc:sldChg chg="modNotesTx">
        <pc:chgData name="Huntimer, David A." userId="6bf57bcb-10c8-422b-b43a-cbefa023bd69" providerId="ADAL" clId="{5BB2A062-76C8-4FE3-BBA0-C89BAFCE2C5E}" dt="2023-04-03T13:41:46.962" v="358" actId="20577"/>
        <pc:sldMkLst>
          <pc:docMk/>
          <pc:sldMk cId="3909177073" sldId="296"/>
        </pc:sldMkLst>
      </pc:sldChg>
      <pc:sldChg chg="modNotesTx">
        <pc:chgData name="Huntimer, David A." userId="6bf57bcb-10c8-422b-b43a-cbefa023bd69" providerId="ADAL" clId="{5BB2A062-76C8-4FE3-BBA0-C89BAFCE2C5E}" dt="2023-04-03T13:38:20.495" v="210" actId="20577"/>
        <pc:sldMkLst>
          <pc:docMk/>
          <pc:sldMk cId="4216398954" sldId="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23E5EA-0301-4297-8E9A-3B739C0265BA}" type="datetimeFigureOut">
              <a:rPr lang="en-US" smtClean="0"/>
              <a:t>04/03/2023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894F8-64DB-4BB3-93EE-9350D03DF559}" type="slidenum">
              <a:rPr lang="en-US" smtClean="0"/>
              <a:t>‹#›</a:t>
            </a:fld>
            <a:endParaRPr lang="en-US"/>
          </a:p>
        </p:txBody>
      </p:sp>
    </p:spTree>
    <p:extLst>
      <p:ext uri="{BB962C8B-B14F-4D97-AF65-F5344CB8AC3E}">
        <p14:creationId xmlns:p14="http://schemas.microsoft.com/office/powerpoint/2010/main" val="4174340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discuss the basics of reviewing a rating.  We could do whole separate classes on the different topics such as reading an exam, VA Math in figuring out combined percentages, bilateral factors </a:t>
            </a:r>
            <a:r>
              <a:rPr lang="en-US" dirty="0" err="1"/>
              <a:t>etc</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38E894F8-64DB-4BB3-93EE-9350D03DF559}" type="slidenum">
              <a:rPr lang="en-US" smtClean="0"/>
              <a:t>1</a:t>
            </a:fld>
            <a:endParaRPr lang="en-US"/>
          </a:p>
        </p:txBody>
      </p:sp>
    </p:spTree>
    <p:extLst>
      <p:ext uri="{BB962C8B-B14F-4D97-AF65-F5344CB8AC3E}">
        <p14:creationId xmlns:p14="http://schemas.microsoft.com/office/powerpoint/2010/main" val="1472966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is Reverences used:  38 CFR.  Again, make sure you are using ECFR or a current hard copy.</a:t>
            </a:r>
          </a:p>
        </p:txBody>
      </p:sp>
      <p:sp>
        <p:nvSpPr>
          <p:cNvPr id="4" name="Slide Number Placeholder 3"/>
          <p:cNvSpPr>
            <a:spLocks noGrp="1"/>
          </p:cNvSpPr>
          <p:nvPr>
            <p:ph type="sldNum" sz="quarter" idx="5"/>
          </p:nvPr>
        </p:nvSpPr>
        <p:spPr/>
        <p:txBody>
          <a:bodyPr/>
          <a:lstStyle/>
          <a:p>
            <a:fld id="{38E894F8-64DB-4BB3-93EE-9350D03DF559}" type="slidenum">
              <a:rPr lang="en-US" smtClean="0"/>
              <a:t>10</a:t>
            </a:fld>
            <a:endParaRPr lang="en-US"/>
          </a:p>
        </p:txBody>
      </p:sp>
    </p:spTree>
    <p:extLst>
      <p:ext uri="{BB962C8B-B14F-4D97-AF65-F5344CB8AC3E}">
        <p14:creationId xmlns:p14="http://schemas.microsoft.com/office/powerpoint/2010/main" val="768215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remember that the Code Sheet is more of a snapshot and the Rating Narrative is where the breakdown of information is located. </a:t>
            </a:r>
          </a:p>
          <a:p>
            <a:r>
              <a:rPr lang="en-US" dirty="0"/>
              <a:t>Rating code sheet is broken down into 6 areas. </a:t>
            </a:r>
          </a:p>
        </p:txBody>
      </p:sp>
      <p:sp>
        <p:nvSpPr>
          <p:cNvPr id="4" name="Slide Number Placeholder 3"/>
          <p:cNvSpPr>
            <a:spLocks noGrp="1"/>
          </p:cNvSpPr>
          <p:nvPr>
            <p:ph type="sldNum" sz="quarter" idx="5"/>
          </p:nvPr>
        </p:nvSpPr>
        <p:spPr/>
        <p:txBody>
          <a:bodyPr/>
          <a:lstStyle/>
          <a:p>
            <a:fld id="{38E894F8-64DB-4BB3-93EE-9350D03DF559}" type="slidenum">
              <a:rPr lang="en-US" smtClean="0"/>
              <a:t>11</a:t>
            </a:fld>
            <a:endParaRPr lang="en-US"/>
          </a:p>
        </p:txBody>
      </p:sp>
    </p:spTree>
    <p:extLst>
      <p:ext uri="{BB962C8B-B14F-4D97-AF65-F5344CB8AC3E}">
        <p14:creationId xmlns:p14="http://schemas.microsoft.com/office/powerpoint/2010/main" val="1850494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manual for the Rating Code Sheet is found in M21-1, Part III, Subpart iv, Chapter 6 Section D.</a:t>
            </a:r>
          </a:p>
          <a:p>
            <a:r>
              <a:rPr lang="en-US" dirty="0"/>
              <a:t>The top will start with Regional Office, how many pages follow then go into Veteran demographics.  Next will be military information listing Entry date into active duty, release from active duty, branch and character of discharge.</a:t>
            </a:r>
          </a:p>
          <a:p>
            <a:endParaRPr lang="en-US" dirty="0"/>
          </a:p>
          <a:p>
            <a:r>
              <a:rPr lang="en-US" dirty="0"/>
              <a:t>Next will list any Legacy codes, then go into Jurisdiction and Associated Claims.  Remember to look at Future Exam Dates.  Some injuries by nature will heal and thus be set up for future exams to see if the rating percentage should be lowered. </a:t>
            </a:r>
          </a:p>
        </p:txBody>
      </p:sp>
      <p:sp>
        <p:nvSpPr>
          <p:cNvPr id="4" name="Slide Number Placeholder 3"/>
          <p:cNvSpPr>
            <a:spLocks noGrp="1"/>
          </p:cNvSpPr>
          <p:nvPr>
            <p:ph type="sldNum" sz="quarter" idx="5"/>
          </p:nvPr>
        </p:nvSpPr>
        <p:spPr/>
        <p:txBody>
          <a:bodyPr/>
          <a:lstStyle/>
          <a:p>
            <a:fld id="{38E894F8-64DB-4BB3-93EE-9350D03DF559}" type="slidenum">
              <a:rPr lang="en-US" smtClean="0"/>
              <a:t>12</a:t>
            </a:fld>
            <a:endParaRPr lang="en-US"/>
          </a:p>
        </p:txBody>
      </p:sp>
    </p:spTree>
    <p:extLst>
      <p:ext uri="{BB962C8B-B14F-4D97-AF65-F5344CB8AC3E}">
        <p14:creationId xmlns:p14="http://schemas.microsoft.com/office/powerpoint/2010/main" val="1305139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it will list those items subject to compensation and those that not subject to compensation.</a:t>
            </a:r>
          </a:p>
          <a:p>
            <a:endParaRPr lang="en-US" dirty="0"/>
          </a:p>
          <a:p>
            <a:r>
              <a:rPr lang="en-US" dirty="0"/>
              <a:t>Lastly, it will list the combined compensation.  Remember the VA uses VA math to combine ratings.  Either use the VA chart to combine ratings, in the following order:  Bilateral ratings first from highest percentage to lowest.  Then go to non-bilateral ratings starting from the highest percentage to the lowest.</a:t>
            </a:r>
          </a:p>
          <a:p>
            <a:endParaRPr lang="en-US" dirty="0"/>
          </a:p>
          <a:p>
            <a:r>
              <a:rPr lang="en-US" dirty="0"/>
              <a:t>Or best to use the VA rating calculator on the computer. </a:t>
            </a:r>
          </a:p>
        </p:txBody>
      </p:sp>
      <p:sp>
        <p:nvSpPr>
          <p:cNvPr id="4" name="Slide Number Placeholder 3"/>
          <p:cNvSpPr>
            <a:spLocks noGrp="1"/>
          </p:cNvSpPr>
          <p:nvPr>
            <p:ph type="sldNum" sz="quarter" idx="5"/>
          </p:nvPr>
        </p:nvSpPr>
        <p:spPr/>
        <p:txBody>
          <a:bodyPr/>
          <a:lstStyle/>
          <a:p>
            <a:fld id="{38E894F8-64DB-4BB3-93EE-9350D03DF559}" type="slidenum">
              <a:rPr lang="en-US" smtClean="0"/>
              <a:t>13</a:t>
            </a:fld>
            <a:endParaRPr lang="en-US"/>
          </a:p>
        </p:txBody>
      </p:sp>
    </p:spTree>
    <p:extLst>
      <p:ext uri="{BB962C8B-B14F-4D97-AF65-F5344CB8AC3E}">
        <p14:creationId xmlns:p14="http://schemas.microsoft.com/office/powerpoint/2010/main" val="2396625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this Code Sheet.  When looking at the Subject to Compensation area, is there anything that stands out.</a:t>
            </a:r>
          </a:p>
          <a:p>
            <a:r>
              <a:rPr lang="en-US" dirty="0"/>
              <a:t>Look at 6260-Bilateral tinnitus, yet 6100 is only listing left ear hearing loss.  So what is the next form we want to look at?  Answer:  The claim that goes with this decision to see what was applied for.  Was it only the left ear.  In this case, it was not. So what forms do you want to check next.  Answer:  Rating Narrative and then the C&amp;P Exam. </a:t>
            </a:r>
          </a:p>
        </p:txBody>
      </p:sp>
      <p:sp>
        <p:nvSpPr>
          <p:cNvPr id="4" name="Slide Number Placeholder 3"/>
          <p:cNvSpPr>
            <a:spLocks noGrp="1"/>
          </p:cNvSpPr>
          <p:nvPr>
            <p:ph type="sldNum" sz="quarter" idx="5"/>
          </p:nvPr>
        </p:nvSpPr>
        <p:spPr/>
        <p:txBody>
          <a:bodyPr/>
          <a:lstStyle/>
          <a:p>
            <a:fld id="{38E894F8-64DB-4BB3-93EE-9350D03DF559}" type="slidenum">
              <a:rPr lang="en-US" smtClean="0"/>
              <a:t>14</a:t>
            </a:fld>
            <a:endParaRPr lang="en-US"/>
          </a:p>
        </p:txBody>
      </p:sp>
    </p:spTree>
    <p:extLst>
      <p:ext uri="{BB962C8B-B14F-4D97-AF65-F5344CB8AC3E}">
        <p14:creationId xmlns:p14="http://schemas.microsoft.com/office/powerpoint/2010/main" val="2837046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going through the C&amp;P exam, what do we have?  Answer:  A Clear and </a:t>
            </a:r>
            <a:r>
              <a:rPr lang="en-US"/>
              <a:t>Unmistakable Error. </a:t>
            </a:r>
            <a:endParaRPr lang="en-US" dirty="0"/>
          </a:p>
        </p:txBody>
      </p:sp>
      <p:sp>
        <p:nvSpPr>
          <p:cNvPr id="4" name="Slide Number Placeholder 3"/>
          <p:cNvSpPr>
            <a:spLocks noGrp="1"/>
          </p:cNvSpPr>
          <p:nvPr>
            <p:ph type="sldNum" sz="quarter" idx="5"/>
          </p:nvPr>
        </p:nvSpPr>
        <p:spPr/>
        <p:txBody>
          <a:bodyPr/>
          <a:lstStyle/>
          <a:p>
            <a:fld id="{38E894F8-64DB-4BB3-93EE-9350D03DF559}" type="slidenum">
              <a:rPr lang="en-US" smtClean="0"/>
              <a:t>15</a:t>
            </a:fld>
            <a:endParaRPr lang="en-US"/>
          </a:p>
        </p:txBody>
      </p:sp>
    </p:spTree>
    <p:extLst>
      <p:ext uri="{BB962C8B-B14F-4D97-AF65-F5344CB8AC3E}">
        <p14:creationId xmlns:p14="http://schemas.microsoft.com/office/powerpoint/2010/main" val="3229159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894F8-64DB-4BB3-93EE-9350D03DF559}" type="slidenum">
              <a:rPr lang="en-US" smtClean="0"/>
              <a:t>16</a:t>
            </a:fld>
            <a:endParaRPr lang="en-US"/>
          </a:p>
        </p:txBody>
      </p:sp>
    </p:spTree>
    <p:extLst>
      <p:ext uri="{BB962C8B-B14F-4D97-AF65-F5344CB8AC3E}">
        <p14:creationId xmlns:p14="http://schemas.microsoft.com/office/powerpoint/2010/main" val="2370718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2:  Ask audience what else can effect the date?  Answer </a:t>
            </a:r>
            <a:r>
              <a:rPr lang="en-US" dirty="0" err="1"/>
              <a:t>ie</a:t>
            </a:r>
            <a:r>
              <a:rPr lang="en-US" dirty="0"/>
              <a:t>: </a:t>
            </a:r>
            <a:r>
              <a:rPr lang="en-US" dirty="0" err="1"/>
              <a:t>Niehmer</a:t>
            </a:r>
            <a:r>
              <a:rPr lang="en-US" dirty="0"/>
              <a:t> grant, Clear and Unmistakable Error, missed ITF, multiple claims and they put the wrong date to the wrong claim.</a:t>
            </a:r>
          </a:p>
          <a:p>
            <a:r>
              <a:rPr lang="en-US" dirty="0"/>
              <a:t>Bullet 3:  Bilateral factors can be a whole another class.</a:t>
            </a:r>
          </a:p>
          <a:p>
            <a:endParaRPr lang="en-US" dirty="0"/>
          </a:p>
        </p:txBody>
      </p:sp>
      <p:sp>
        <p:nvSpPr>
          <p:cNvPr id="4" name="Slide Number Placeholder 3"/>
          <p:cNvSpPr>
            <a:spLocks noGrp="1"/>
          </p:cNvSpPr>
          <p:nvPr>
            <p:ph type="sldNum" sz="quarter" idx="5"/>
          </p:nvPr>
        </p:nvSpPr>
        <p:spPr/>
        <p:txBody>
          <a:bodyPr/>
          <a:lstStyle/>
          <a:p>
            <a:fld id="{38E894F8-64DB-4BB3-93EE-9350D03DF559}" type="slidenum">
              <a:rPr lang="en-US" smtClean="0"/>
              <a:t>17</a:t>
            </a:fld>
            <a:endParaRPr lang="en-US"/>
          </a:p>
        </p:txBody>
      </p:sp>
    </p:spTree>
    <p:extLst>
      <p:ext uri="{BB962C8B-B14F-4D97-AF65-F5344CB8AC3E}">
        <p14:creationId xmlns:p14="http://schemas.microsoft.com/office/powerpoint/2010/main" val="4045811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8E894F8-64DB-4BB3-93EE-9350D03DF559}" type="slidenum">
              <a:rPr lang="en-US" smtClean="0"/>
              <a:t>18</a:t>
            </a:fld>
            <a:endParaRPr lang="en-US"/>
          </a:p>
        </p:txBody>
      </p:sp>
    </p:spTree>
    <p:extLst>
      <p:ext uri="{BB962C8B-B14F-4D97-AF65-F5344CB8AC3E}">
        <p14:creationId xmlns:p14="http://schemas.microsoft.com/office/powerpoint/2010/main" val="2731382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894F8-64DB-4BB3-93EE-9350D03DF559}" type="slidenum">
              <a:rPr lang="en-US" smtClean="0"/>
              <a:t>19</a:t>
            </a:fld>
            <a:endParaRPr lang="en-US"/>
          </a:p>
        </p:txBody>
      </p:sp>
    </p:spTree>
    <p:extLst>
      <p:ext uri="{BB962C8B-B14F-4D97-AF65-F5344CB8AC3E}">
        <p14:creationId xmlns:p14="http://schemas.microsoft.com/office/powerpoint/2010/main" val="2610350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remember, a 0% is still a positive rating.  Even though the veteran will not receive compensation now, they may in the future if the condition gets worse.  Also, a 0% rating gets them care at the VA for that condition.  A good example is hearing.  Most hearing grants are at 0% but they now get their hearing aids and supplies from the VA for free.</a:t>
            </a:r>
          </a:p>
        </p:txBody>
      </p:sp>
      <p:sp>
        <p:nvSpPr>
          <p:cNvPr id="4" name="Slide Number Placeholder 3"/>
          <p:cNvSpPr>
            <a:spLocks noGrp="1"/>
          </p:cNvSpPr>
          <p:nvPr>
            <p:ph type="sldNum" sz="quarter" idx="5"/>
          </p:nvPr>
        </p:nvSpPr>
        <p:spPr/>
        <p:txBody>
          <a:bodyPr/>
          <a:lstStyle/>
          <a:p>
            <a:fld id="{38E894F8-64DB-4BB3-93EE-9350D03DF559}" type="slidenum">
              <a:rPr lang="en-US" smtClean="0"/>
              <a:t>2</a:t>
            </a:fld>
            <a:endParaRPr lang="en-US"/>
          </a:p>
        </p:txBody>
      </p:sp>
    </p:spTree>
    <p:extLst>
      <p:ext uri="{BB962C8B-B14F-4D97-AF65-F5344CB8AC3E}">
        <p14:creationId xmlns:p14="http://schemas.microsoft.com/office/powerpoint/2010/main" val="53064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first three documents are the Main documents to review and should be in </a:t>
            </a:r>
            <a:r>
              <a:rPr lang="en-US" dirty="0" err="1"/>
              <a:t>VetraSpec</a:t>
            </a:r>
            <a:r>
              <a:rPr lang="en-US" dirty="0"/>
              <a:t>.</a:t>
            </a:r>
          </a:p>
          <a:p>
            <a:pPr marL="228600" indent="-228600">
              <a:buAutoNum type="arabicPeriod"/>
            </a:pPr>
            <a:r>
              <a:rPr lang="en-US" dirty="0"/>
              <a:t>C&amp;P exams will be in VBMS.  If you do not have VBMS Access, contact the Sioux Falls Office and ask them to look over the exam IF NEEDED.</a:t>
            </a:r>
          </a:p>
          <a:p>
            <a:pPr marL="228600" indent="-228600">
              <a:buAutoNum type="arabicPeriod"/>
            </a:pPr>
            <a:r>
              <a:rPr lang="en-US" dirty="0"/>
              <a:t>You can use either the CFR Book or ECFR on line.  If you use the book, make sure it is an up to date copy.  The ECFR will be up to date.</a:t>
            </a:r>
          </a:p>
          <a:p>
            <a:pPr marL="228600" indent="-228600">
              <a:buAutoNum type="arabicPeriod"/>
            </a:pPr>
            <a:r>
              <a:rPr lang="en-US" dirty="0"/>
              <a:t>Make sure that each item claimed was addressed. </a:t>
            </a:r>
          </a:p>
        </p:txBody>
      </p:sp>
      <p:sp>
        <p:nvSpPr>
          <p:cNvPr id="4" name="Slide Number Placeholder 3"/>
          <p:cNvSpPr>
            <a:spLocks noGrp="1"/>
          </p:cNvSpPr>
          <p:nvPr>
            <p:ph type="sldNum" sz="quarter" idx="5"/>
          </p:nvPr>
        </p:nvSpPr>
        <p:spPr/>
        <p:txBody>
          <a:bodyPr/>
          <a:lstStyle/>
          <a:p>
            <a:fld id="{38E894F8-64DB-4BB3-93EE-9350D03DF559}" type="slidenum">
              <a:rPr lang="en-US" smtClean="0"/>
              <a:t>3</a:t>
            </a:fld>
            <a:endParaRPr lang="en-US"/>
          </a:p>
        </p:txBody>
      </p:sp>
    </p:spTree>
    <p:extLst>
      <p:ext uri="{BB962C8B-B14F-4D97-AF65-F5344CB8AC3E}">
        <p14:creationId xmlns:p14="http://schemas.microsoft.com/office/powerpoint/2010/main" val="2422780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Rating Decision Narrative manual is in M21-1, Part III, Subpart iv, Chapter 6 Section C. The rating narrative is broken down into 6 areas.</a:t>
            </a:r>
          </a:p>
          <a:p>
            <a:endParaRPr lang="en-US" dirty="0"/>
          </a:p>
        </p:txBody>
      </p:sp>
      <p:sp>
        <p:nvSpPr>
          <p:cNvPr id="4" name="Slide Number Placeholder 3"/>
          <p:cNvSpPr>
            <a:spLocks noGrp="1"/>
          </p:cNvSpPr>
          <p:nvPr>
            <p:ph type="sldNum" sz="quarter" idx="5"/>
          </p:nvPr>
        </p:nvSpPr>
        <p:spPr/>
        <p:txBody>
          <a:bodyPr/>
          <a:lstStyle/>
          <a:p>
            <a:fld id="{38E894F8-64DB-4BB3-93EE-9350D03DF559}" type="slidenum">
              <a:rPr lang="en-US" smtClean="0"/>
              <a:t>4</a:t>
            </a:fld>
            <a:endParaRPr lang="en-US"/>
          </a:p>
        </p:txBody>
      </p:sp>
    </p:spTree>
    <p:extLst>
      <p:ext uri="{BB962C8B-B14F-4D97-AF65-F5344CB8AC3E}">
        <p14:creationId xmlns:p14="http://schemas.microsoft.com/office/powerpoint/2010/main" val="3973039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at the top of the form and work down.  First is the Office.  Next the veterans name. Then the VA file number. Who is representing the veteran and then the Rating Decision Date.  Remember, this is the decision date not the effective date. </a:t>
            </a:r>
          </a:p>
        </p:txBody>
      </p:sp>
      <p:sp>
        <p:nvSpPr>
          <p:cNvPr id="4" name="Slide Number Placeholder 3"/>
          <p:cNvSpPr>
            <a:spLocks noGrp="1"/>
          </p:cNvSpPr>
          <p:nvPr>
            <p:ph type="sldNum" sz="quarter" idx="5"/>
          </p:nvPr>
        </p:nvSpPr>
        <p:spPr/>
        <p:txBody>
          <a:bodyPr/>
          <a:lstStyle/>
          <a:p>
            <a:fld id="{38E894F8-64DB-4BB3-93EE-9350D03DF559}" type="slidenum">
              <a:rPr lang="en-US" smtClean="0"/>
              <a:t>5</a:t>
            </a:fld>
            <a:endParaRPr lang="en-US"/>
          </a:p>
        </p:txBody>
      </p:sp>
    </p:spTree>
    <p:extLst>
      <p:ext uri="{BB962C8B-B14F-4D97-AF65-F5344CB8AC3E}">
        <p14:creationId xmlns:p14="http://schemas.microsoft.com/office/powerpoint/2010/main" val="3571094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introduction will cover the veteran’s era and service dates.</a:t>
            </a:r>
          </a:p>
          <a:p>
            <a:r>
              <a:rPr lang="en-US" dirty="0"/>
              <a:t>A Decision can be 1. Granted 2. Continued 3. Confirmed and Continued 4. Increased/Decreased 5. Denied.  It will end with the effective date of that decision.</a:t>
            </a:r>
          </a:p>
        </p:txBody>
      </p:sp>
      <p:sp>
        <p:nvSpPr>
          <p:cNvPr id="4" name="Slide Number Placeholder 3"/>
          <p:cNvSpPr>
            <a:spLocks noGrp="1"/>
          </p:cNvSpPr>
          <p:nvPr>
            <p:ph type="sldNum" sz="quarter" idx="5"/>
          </p:nvPr>
        </p:nvSpPr>
        <p:spPr/>
        <p:txBody>
          <a:bodyPr/>
          <a:lstStyle/>
          <a:p>
            <a:fld id="{38E894F8-64DB-4BB3-93EE-9350D03DF559}" type="slidenum">
              <a:rPr lang="en-US" smtClean="0"/>
              <a:t>6</a:t>
            </a:fld>
            <a:endParaRPr lang="en-US"/>
          </a:p>
        </p:txBody>
      </p:sp>
    </p:spTree>
    <p:extLst>
      <p:ext uri="{BB962C8B-B14F-4D97-AF65-F5344CB8AC3E}">
        <p14:creationId xmlns:p14="http://schemas.microsoft.com/office/powerpoint/2010/main" val="2242791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want to make sure all of the evidence you submitted is listed.  If it is not, then you need to see where it got dropped.  Did it get sent with the packet, Did it get uploaded in quick submit but did not hit VBMS or is it in VBMS and just got missed.</a:t>
            </a:r>
          </a:p>
        </p:txBody>
      </p:sp>
      <p:sp>
        <p:nvSpPr>
          <p:cNvPr id="4" name="Slide Number Placeholder 3"/>
          <p:cNvSpPr>
            <a:spLocks noGrp="1"/>
          </p:cNvSpPr>
          <p:nvPr>
            <p:ph type="sldNum" sz="quarter" idx="5"/>
          </p:nvPr>
        </p:nvSpPr>
        <p:spPr/>
        <p:txBody>
          <a:bodyPr/>
          <a:lstStyle/>
          <a:p>
            <a:fld id="{38E894F8-64DB-4BB3-93EE-9350D03DF559}" type="slidenum">
              <a:rPr lang="en-US" smtClean="0"/>
              <a:t>7</a:t>
            </a:fld>
            <a:endParaRPr lang="en-US"/>
          </a:p>
        </p:txBody>
      </p:sp>
    </p:spTree>
    <p:extLst>
      <p:ext uri="{BB962C8B-B14F-4D97-AF65-F5344CB8AC3E}">
        <p14:creationId xmlns:p14="http://schemas.microsoft.com/office/powerpoint/2010/main" val="528423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First paragraph is what was awarded and what it was based on.</a:t>
            </a:r>
          </a:p>
          <a:p>
            <a:pPr marL="228600" indent="-228600">
              <a:buAutoNum type="arabicPeriod"/>
            </a:pPr>
            <a:r>
              <a:rPr lang="en-US" dirty="0"/>
              <a:t>Second paragraph is tells you what the decision most closely approximates.</a:t>
            </a:r>
          </a:p>
          <a:p>
            <a:pPr marL="228600" indent="-228600">
              <a:buAutoNum type="arabicPeriod"/>
            </a:pPr>
            <a:r>
              <a:rPr lang="en-US" dirty="0"/>
              <a:t>Third paragraph tells you what would be needed to warrant the next higher rating.  (Look at Panic Attacks 4</a:t>
            </a:r>
            <a:r>
              <a:rPr lang="en-US" baseline="30000" dirty="0"/>
              <a:t>th</a:t>
            </a:r>
            <a:r>
              <a:rPr lang="en-US" dirty="0"/>
              <a:t> Line).  They don’t need all of the list but like panic attacks.  Has more than once a week, they may rate the next higher percentage. </a:t>
            </a:r>
          </a:p>
          <a:p>
            <a:pPr marL="228600" indent="-228600">
              <a:buAutoNum type="arabicPeriod"/>
            </a:pPr>
            <a:r>
              <a:rPr lang="en-US" dirty="0">
                <a:highlight>
                  <a:srgbClr val="FFFF00"/>
                </a:highlight>
              </a:rPr>
              <a:t>PANIC ATTACKS MORE THAN ONCE A WEEK.  If you look in the C&amp;P exam and it says they have 4 panic attacks a week, there is </a:t>
            </a:r>
            <a:r>
              <a:rPr lang="en-US">
                <a:highlight>
                  <a:srgbClr val="FFFF00"/>
                </a:highlight>
              </a:rPr>
              <a:t>an error. </a:t>
            </a:r>
            <a:endParaRPr lang="en-US" dirty="0">
              <a:highlight>
                <a:srgbClr val="FFFF00"/>
              </a:highlight>
            </a:endParaRPr>
          </a:p>
        </p:txBody>
      </p:sp>
      <p:sp>
        <p:nvSpPr>
          <p:cNvPr id="4" name="Slide Number Placeholder 3"/>
          <p:cNvSpPr>
            <a:spLocks noGrp="1"/>
          </p:cNvSpPr>
          <p:nvPr>
            <p:ph type="sldNum" sz="quarter" idx="5"/>
          </p:nvPr>
        </p:nvSpPr>
        <p:spPr/>
        <p:txBody>
          <a:bodyPr/>
          <a:lstStyle/>
          <a:p>
            <a:fld id="{38E894F8-64DB-4BB3-93EE-9350D03DF559}" type="slidenum">
              <a:rPr lang="en-US" smtClean="0"/>
              <a:t>8</a:t>
            </a:fld>
            <a:endParaRPr lang="en-US"/>
          </a:p>
        </p:txBody>
      </p:sp>
    </p:spTree>
    <p:extLst>
      <p:ext uri="{BB962C8B-B14F-4D97-AF65-F5344CB8AC3E}">
        <p14:creationId xmlns:p14="http://schemas.microsoft.com/office/powerpoint/2010/main" val="3595478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This is an example of a denial</a:t>
            </a:r>
          </a:p>
          <a:p>
            <a:pPr marL="228600" indent="-228600">
              <a:buAutoNum type="arabicPeriod"/>
            </a:pPr>
            <a:r>
              <a:rPr lang="en-US" dirty="0"/>
              <a:t>It tells you why they denied it which will show you what you can use to appeal it or what evidence may be needed yet to get a positive decision.  In this one, you need a medical opinion linking it to service.  Look back at treatment records and see what there MOS was at the time they were in.  Some MOS’s are conceded for hearing and tinnitus. </a:t>
            </a:r>
          </a:p>
          <a:p>
            <a:pPr marL="228600" marR="0" lvl="0" indent="-228600" algn="l" defTabSz="914400" rtl="0" eaLnBrk="1" fontAlgn="auto" latinLnBrk="0" hangingPunct="1">
              <a:lnSpc>
                <a:spcPct val="120000"/>
              </a:lnSpc>
              <a:spcBef>
                <a:spcPts val="1000"/>
              </a:spcBef>
              <a:spcAft>
                <a:spcPts val="0"/>
              </a:spcAft>
              <a:buClr>
                <a:srgbClr val="B80E0F"/>
              </a:buClr>
              <a:buSzPct val="160000"/>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a:t>
            </a:r>
            <a:r>
              <a:rPr kumimoji="0" lang="en-US" sz="1200" b="1"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10-year protection rule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(38 CFR 3.957)  that service connection for any disability that has been in force for 10 or more years </a:t>
            </a:r>
            <a:r>
              <a:rPr kumimoji="0" lang="en-US" sz="1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cannot be severed unless fraud is shown or if the veteran did not have the requisite service or character of discharg</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 It can be reduced.</a:t>
            </a:r>
          </a:p>
          <a:p>
            <a:pPr marL="228600" marR="0" lvl="0" indent="-228600" algn="l" defTabSz="914400" rtl="0" eaLnBrk="1" fontAlgn="auto" latinLnBrk="0" hangingPunct="1">
              <a:lnSpc>
                <a:spcPct val="120000"/>
              </a:lnSpc>
              <a:spcBef>
                <a:spcPts val="1000"/>
              </a:spcBef>
              <a:spcAft>
                <a:spcPts val="0"/>
              </a:spcAft>
              <a:buClr>
                <a:srgbClr val="B80E0F"/>
              </a:buClr>
              <a:buSzPct val="160000"/>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a:t>
            </a:r>
            <a:r>
              <a:rPr kumimoji="0" lang="en-US" sz="1200" b="1"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20-year protection rule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(38 CFR 3.951) states that after a veteran has held a rating at or above a specific level continuously for 20 years or more, the percentage assigned to that disability </a:t>
            </a:r>
            <a:r>
              <a:rPr kumimoji="0" lang="en-US" sz="1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cannot be reduced unless fraud is proven</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38E894F8-64DB-4BB3-93EE-9350D03DF559}" type="slidenum">
              <a:rPr lang="en-US" smtClean="0"/>
              <a:t>9</a:t>
            </a:fld>
            <a:endParaRPr lang="en-US"/>
          </a:p>
        </p:txBody>
      </p:sp>
    </p:spTree>
    <p:extLst>
      <p:ext uri="{BB962C8B-B14F-4D97-AF65-F5344CB8AC3E}">
        <p14:creationId xmlns:p14="http://schemas.microsoft.com/office/powerpoint/2010/main" val="3598361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40FA8B-B60F-4DA8-BB0E-ECE72640D620}" type="datetimeFigureOut">
              <a:rPr lang="en-US" smtClean="0"/>
              <a:t>04/03/2023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54410-EC60-494A-8474-8883DB15811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807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40FA8B-B60F-4DA8-BB0E-ECE72640D620}" type="datetimeFigureOut">
              <a:rPr lang="en-US" smtClean="0"/>
              <a:t>04/03/2023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54410-EC60-494A-8474-8883DB158110}" type="slidenum">
              <a:rPr lang="en-US" smtClean="0"/>
              <a:t>‹#›</a:t>
            </a:fld>
            <a:endParaRPr lang="en-US"/>
          </a:p>
        </p:txBody>
      </p:sp>
    </p:spTree>
    <p:extLst>
      <p:ext uri="{BB962C8B-B14F-4D97-AF65-F5344CB8AC3E}">
        <p14:creationId xmlns:p14="http://schemas.microsoft.com/office/powerpoint/2010/main" val="1843250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40FA8B-B60F-4DA8-BB0E-ECE72640D620}" type="datetimeFigureOut">
              <a:rPr lang="en-US" smtClean="0"/>
              <a:t>04/03/2023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54410-EC60-494A-8474-8883DB158110}" type="slidenum">
              <a:rPr lang="en-US" smtClean="0"/>
              <a:t>‹#›</a:t>
            </a:fld>
            <a:endParaRPr lang="en-US"/>
          </a:p>
        </p:txBody>
      </p:sp>
    </p:spTree>
    <p:extLst>
      <p:ext uri="{BB962C8B-B14F-4D97-AF65-F5344CB8AC3E}">
        <p14:creationId xmlns:p14="http://schemas.microsoft.com/office/powerpoint/2010/main" val="139180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40FA8B-B60F-4DA8-BB0E-ECE72640D620}" type="datetimeFigureOut">
              <a:rPr lang="en-US" smtClean="0"/>
              <a:t>04/03/2023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54410-EC60-494A-8474-8883DB158110}" type="slidenum">
              <a:rPr lang="en-US" smtClean="0"/>
              <a:t>‹#›</a:t>
            </a:fld>
            <a:endParaRPr lang="en-US"/>
          </a:p>
        </p:txBody>
      </p:sp>
    </p:spTree>
    <p:extLst>
      <p:ext uri="{BB962C8B-B14F-4D97-AF65-F5344CB8AC3E}">
        <p14:creationId xmlns:p14="http://schemas.microsoft.com/office/powerpoint/2010/main" val="90871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40FA8B-B60F-4DA8-BB0E-ECE72640D620}" type="datetimeFigureOut">
              <a:rPr lang="en-US" smtClean="0"/>
              <a:t>04/03/2023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54410-EC60-494A-8474-8883DB15811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14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40FA8B-B60F-4DA8-BB0E-ECE72640D620}" type="datetimeFigureOut">
              <a:rPr lang="en-US" smtClean="0"/>
              <a:t>04/03/2023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54410-EC60-494A-8474-8883DB158110}" type="slidenum">
              <a:rPr lang="en-US" smtClean="0"/>
              <a:t>‹#›</a:t>
            </a:fld>
            <a:endParaRPr lang="en-US"/>
          </a:p>
        </p:txBody>
      </p:sp>
    </p:spTree>
    <p:extLst>
      <p:ext uri="{BB962C8B-B14F-4D97-AF65-F5344CB8AC3E}">
        <p14:creationId xmlns:p14="http://schemas.microsoft.com/office/powerpoint/2010/main" val="4216390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40FA8B-B60F-4DA8-BB0E-ECE72640D620}" type="datetimeFigureOut">
              <a:rPr lang="en-US" smtClean="0"/>
              <a:t>04/03/2023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54410-EC60-494A-8474-8883DB158110}" type="slidenum">
              <a:rPr lang="en-US" smtClean="0"/>
              <a:t>‹#›</a:t>
            </a:fld>
            <a:endParaRPr lang="en-US"/>
          </a:p>
        </p:txBody>
      </p:sp>
    </p:spTree>
    <p:extLst>
      <p:ext uri="{BB962C8B-B14F-4D97-AF65-F5344CB8AC3E}">
        <p14:creationId xmlns:p14="http://schemas.microsoft.com/office/powerpoint/2010/main" val="3333540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40FA8B-B60F-4DA8-BB0E-ECE72640D620}" type="datetimeFigureOut">
              <a:rPr lang="en-US" smtClean="0"/>
              <a:t>04/03/2023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54410-EC60-494A-8474-8883DB158110}" type="slidenum">
              <a:rPr lang="en-US" smtClean="0"/>
              <a:t>‹#›</a:t>
            </a:fld>
            <a:endParaRPr lang="en-US"/>
          </a:p>
        </p:txBody>
      </p:sp>
    </p:spTree>
    <p:extLst>
      <p:ext uri="{BB962C8B-B14F-4D97-AF65-F5344CB8AC3E}">
        <p14:creationId xmlns:p14="http://schemas.microsoft.com/office/powerpoint/2010/main" val="538470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040FA8B-B60F-4DA8-BB0E-ECE72640D620}" type="datetimeFigureOut">
              <a:rPr lang="en-US" smtClean="0"/>
              <a:t>04/03/2023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A954410-EC60-494A-8474-8883DB158110}" type="slidenum">
              <a:rPr lang="en-US" smtClean="0"/>
              <a:t>‹#›</a:t>
            </a:fld>
            <a:endParaRPr lang="en-US"/>
          </a:p>
        </p:txBody>
      </p:sp>
    </p:spTree>
    <p:extLst>
      <p:ext uri="{BB962C8B-B14F-4D97-AF65-F5344CB8AC3E}">
        <p14:creationId xmlns:p14="http://schemas.microsoft.com/office/powerpoint/2010/main" val="121078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040FA8B-B60F-4DA8-BB0E-ECE72640D620}" type="datetimeFigureOut">
              <a:rPr lang="en-US" smtClean="0"/>
              <a:t>04/03/2023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A954410-EC60-494A-8474-8883DB158110}" type="slidenum">
              <a:rPr lang="en-US" smtClean="0"/>
              <a:t>‹#›</a:t>
            </a:fld>
            <a:endParaRPr lang="en-US"/>
          </a:p>
        </p:txBody>
      </p:sp>
    </p:spTree>
    <p:extLst>
      <p:ext uri="{BB962C8B-B14F-4D97-AF65-F5344CB8AC3E}">
        <p14:creationId xmlns:p14="http://schemas.microsoft.com/office/powerpoint/2010/main" val="175224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40FA8B-B60F-4DA8-BB0E-ECE72640D620}" type="datetimeFigureOut">
              <a:rPr lang="en-US" smtClean="0"/>
              <a:t>04/03/2023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54410-EC60-494A-8474-8883DB158110}" type="slidenum">
              <a:rPr lang="en-US" smtClean="0"/>
              <a:t>‹#›</a:t>
            </a:fld>
            <a:endParaRPr lang="en-US"/>
          </a:p>
        </p:txBody>
      </p:sp>
    </p:spTree>
    <p:extLst>
      <p:ext uri="{BB962C8B-B14F-4D97-AF65-F5344CB8AC3E}">
        <p14:creationId xmlns:p14="http://schemas.microsoft.com/office/powerpoint/2010/main" val="22045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040FA8B-B60F-4DA8-BB0E-ECE72640D620}" type="datetimeFigureOut">
              <a:rPr lang="en-US" smtClean="0"/>
              <a:t>04/03/2023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A954410-EC60-494A-8474-8883DB15811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386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49A9C-EFC4-4A10-9593-43A6585A6F4F}"/>
              </a:ext>
            </a:extLst>
          </p:cNvPr>
          <p:cNvSpPr>
            <a:spLocks noGrp="1"/>
          </p:cNvSpPr>
          <p:nvPr>
            <p:ph type="ctrTitle"/>
          </p:nvPr>
        </p:nvSpPr>
        <p:spPr>
          <a:xfrm>
            <a:off x="2653552" y="1201205"/>
            <a:ext cx="6884895" cy="1496649"/>
          </a:xfrm>
        </p:spPr>
        <p:txBody>
          <a:bodyPr anchor="b">
            <a:normAutofit fontScale="90000"/>
          </a:bodyPr>
          <a:lstStyle/>
          <a:p>
            <a:pPr algn="ctr"/>
            <a:r>
              <a:rPr lang="en-US" sz="6600" dirty="0">
                <a:solidFill>
                  <a:schemeClr val="tx1">
                    <a:lumMod val="65000"/>
                    <a:lumOff val="35000"/>
                  </a:schemeClr>
                </a:solidFill>
              </a:rPr>
              <a:t>Reviewing a Rating</a:t>
            </a:r>
            <a:br>
              <a:rPr lang="en-US" sz="6600" dirty="0">
                <a:solidFill>
                  <a:schemeClr val="tx1">
                    <a:lumMod val="65000"/>
                    <a:lumOff val="35000"/>
                  </a:schemeClr>
                </a:solidFill>
              </a:rPr>
            </a:br>
            <a:r>
              <a:rPr lang="en-US" sz="6600" dirty="0">
                <a:solidFill>
                  <a:schemeClr val="tx1">
                    <a:lumMod val="65000"/>
                    <a:lumOff val="35000"/>
                  </a:schemeClr>
                </a:solidFill>
              </a:rPr>
              <a:t>Decision</a:t>
            </a:r>
          </a:p>
        </p:txBody>
      </p:sp>
      <p:sp>
        <p:nvSpPr>
          <p:cNvPr id="3" name="Subtitle 2">
            <a:extLst>
              <a:ext uri="{FF2B5EF4-FFF2-40B4-BE49-F238E27FC236}">
                <a16:creationId xmlns:a16="http://schemas.microsoft.com/office/drawing/2014/main" id="{FD232A16-F0C4-435D-9AE9-E8B277F2D6C4}"/>
              </a:ext>
            </a:extLst>
          </p:cNvPr>
          <p:cNvSpPr>
            <a:spLocks noGrp="1"/>
          </p:cNvSpPr>
          <p:nvPr>
            <p:ph type="subTitle" idx="1"/>
          </p:nvPr>
        </p:nvSpPr>
        <p:spPr>
          <a:xfrm>
            <a:off x="3048000" y="3948056"/>
            <a:ext cx="6096000" cy="830134"/>
          </a:xfrm>
        </p:spPr>
        <p:txBody>
          <a:bodyPr anchor="t">
            <a:normAutofit/>
          </a:bodyPr>
          <a:lstStyle/>
          <a:p>
            <a:pPr algn="ctr"/>
            <a:r>
              <a:rPr lang="en-US" sz="2800" dirty="0">
                <a:solidFill>
                  <a:schemeClr val="tx1">
                    <a:lumMod val="65000"/>
                    <a:lumOff val="35000"/>
                  </a:schemeClr>
                </a:solidFill>
              </a:rPr>
              <a:t>DAVE HUNTIMER</a:t>
            </a:r>
          </a:p>
        </p:txBody>
      </p:sp>
      <p:pic>
        <p:nvPicPr>
          <p:cNvPr id="6" name="Picture 5" descr="Logo&#10;&#10;Description automatically generated">
            <a:extLst>
              <a:ext uri="{FF2B5EF4-FFF2-40B4-BE49-F238E27FC236}">
                <a16:creationId xmlns:a16="http://schemas.microsoft.com/office/drawing/2014/main" id="{EA778EF6-43E5-4040-BC2A-2871AB94C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2214" y="0"/>
            <a:ext cx="1479626" cy="1866996"/>
          </a:xfrm>
          <a:prstGeom prst="rect">
            <a:avLst/>
          </a:prstGeom>
        </p:spPr>
      </p:pic>
    </p:spTree>
    <p:extLst>
      <p:ext uri="{BB962C8B-B14F-4D97-AF65-F5344CB8AC3E}">
        <p14:creationId xmlns:p14="http://schemas.microsoft.com/office/powerpoint/2010/main" val="3482961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C9B40-B897-A443-7041-FC670B11254A}"/>
              </a:ext>
            </a:extLst>
          </p:cNvPr>
          <p:cNvSpPr>
            <a:spLocks noGrp="1"/>
          </p:cNvSpPr>
          <p:nvPr>
            <p:ph type="title"/>
          </p:nvPr>
        </p:nvSpPr>
        <p:spPr/>
        <p:txBody>
          <a:bodyPr/>
          <a:lstStyle/>
          <a:p>
            <a:pPr algn="ctr"/>
            <a:r>
              <a:rPr lang="en-US" dirty="0"/>
              <a:t>Rating Narrative-References</a:t>
            </a:r>
          </a:p>
        </p:txBody>
      </p:sp>
      <p:sp>
        <p:nvSpPr>
          <p:cNvPr id="5" name="Content Placeholder 4">
            <a:extLst>
              <a:ext uri="{FF2B5EF4-FFF2-40B4-BE49-F238E27FC236}">
                <a16:creationId xmlns:a16="http://schemas.microsoft.com/office/drawing/2014/main" id="{DD3B33E1-EB21-AB35-E61C-EAAFB83D79F2}"/>
              </a:ext>
            </a:extLst>
          </p:cNvPr>
          <p:cNvSpPr>
            <a:spLocks noGrp="1"/>
          </p:cNvSpPr>
          <p:nvPr>
            <p:ph idx="1"/>
          </p:nvPr>
        </p:nvSpPr>
        <p:spPr/>
        <p:txBody>
          <a:bodyPr/>
          <a:lstStyle/>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dirty="0"/>
          </a:p>
        </p:txBody>
      </p:sp>
      <p:pic>
        <p:nvPicPr>
          <p:cNvPr id="6" name="Picture 5" descr="Logo&#10;&#10;Description automatically generated">
            <a:extLst>
              <a:ext uri="{FF2B5EF4-FFF2-40B4-BE49-F238E27FC236}">
                <a16:creationId xmlns:a16="http://schemas.microsoft.com/office/drawing/2014/main" id="{EA778EF6-43E5-4040-BC2A-2871AB94C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2214" y="0"/>
            <a:ext cx="1479626" cy="1866996"/>
          </a:xfrm>
          <a:prstGeom prst="rect">
            <a:avLst/>
          </a:prstGeom>
        </p:spPr>
      </p:pic>
      <p:pic>
        <p:nvPicPr>
          <p:cNvPr id="3" name="Picture 2">
            <a:extLst>
              <a:ext uri="{FF2B5EF4-FFF2-40B4-BE49-F238E27FC236}">
                <a16:creationId xmlns:a16="http://schemas.microsoft.com/office/drawing/2014/main" id="{8E97D58A-D94D-2992-2FAC-26861A45F040}"/>
              </a:ext>
            </a:extLst>
          </p:cNvPr>
          <p:cNvPicPr>
            <a:picLocks noChangeAspect="1"/>
          </p:cNvPicPr>
          <p:nvPr/>
        </p:nvPicPr>
        <p:blipFill>
          <a:blip r:embed="rId4"/>
          <a:stretch>
            <a:fillRect/>
          </a:stretch>
        </p:blipFill>
        <p:spPr>
          <a:xfrm>
            <a:off x="654046" y="2698736"/>
            <a:ext cx="11191950" cy="2338617"/>
          </a:xfrm>
          <a:prstGeom prst="rect">
            <a:avLst/>
          </a:prstGeom>
        </p:spPr>
      </p:pic>
    </p:spTree>
    <p:extLst>
      <p:ext uri="{BB962C8B-B14F-4D97-AF65-F5344CB8AC3E}">
        <p14:creationId xmlns:p14="http://schemas.microsoft.com/office/powerpoint/2010/main" val="3914069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C9B40-B897-A443-7041-FC670B11254A}"/>
              </a:ext>
            </a:extLst>
          </p:cNvPr>
          <p:cNvSpPr>
            <a:spLocks noGrp="1"/>
          </p:cNvSpPr>
          <p:nvPr>
            <p:ph type="title"/>
          </p:nvPr>
        </p:nvSpPr>
        <p:spPr/>
        <p:txBody>
          <a:bodyPr/>
          <a:lstStyle/>
          <a:p>
            <a:pPr algn="ctr"/>
            <a:r>
              <a:rPr lang="en-US" dirty="0"/>
              <a:t>Rating Code Sheet</a:t>
            </a:r>
          </a:p>
        </p:txBody>
      </p:sp>
      <p:sp>
        <p:nvSpPr>
          <p:cNvPr id="5" name="Content Placeholder 4">
            <a:extLst>
              <a:ext uri="{FF2B5EF4-FFF2-40B4-BE49-F238E27FC236}">
                <a16:creationId xmlns:a16="http://schemas.microsoft.com/office/drawing/2014/main" id="{DD3B33E1-EB21-AB35-E61C-EAAFB83D79F2}"/>
              </a:ext>
            </a:extLst>
          </p:cNvPr>
          <p:cNvSpPr>
            <a:spLocks noGrp="1"/>
          </p:cNvSpPr>
          <p:nvPr>
            <p:ph idx="1"/>
          </p:nvPr>
        </p:nvSpPr>
        <p:spPr/>
        <p:txBody>
          <a:bodyPr/>
          <a:lstStyle/>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General Information</a:t>
            </a:r>
          </a:p>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Jurisdiction</a:t>
            </a:r>
          </a:p>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Associated Claims</a:t>
            </a:r>
          </a:p>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Subject to Compensation</a:t>
            </a:r>
          </a:p>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Not Subject to Compensation</a:t>
            </a:r>
          </a:p>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Combined Evaluation for Compensation</a:t>
            </a:r>
          </a:p>
          <a:p>
            <a:endParaRPr lang="en-US" sz="2800" dirty="0">
              <a:latin typeface="Calibri" panose="020F0502020204030204" pitchFamily="34" charset="0"/>
              <a:cs typeface="Calibri" panose="020F0502020204030204" pitchFamily="34" charset="0"/>
            </a:endParaRPr>
          </a:p>
          <a:p>
            <a:endParaRPr lang="en-US" dirty="0"/>
          </a:p>
        </p:txBody>
      </p:sp>
      <p:pic>
        <p:nvPicPr>
          <p:cNvPr id="6" name="Picture 5" descr="Logo&#10;&#10;Description automatically generated">
            <a:extLst>
              <a:ext uri="{FF2B5EF4-FFF2-40B4-BE49-F238E27FC236}">
                <a16:creationId xmlns:a16="http://schemas.microsoft.com/office/drawing/2014/main" id="{EA778EF6-43E5-4040-BC2A-2871AB94C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2214" y="0"/>
            <a:ext cx="1479626" cy="1866996"/>
          </a:xfrm>
          <a:prstGeom prst="rect">
            <a:avLst/>
          </a:prstGeom>
        </p:spPr>
      </p:pic>
    </p:spTree>
    <p:extLst>
      <p:ext uri="{BB962C8B-B14F-4D97-AF65-F5344CB8AC3E}">
        <p14:creationId xmlns:p14="http://schemas.microsoft.com/office/powerpoint/2010/main" val="3300811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C9B40-B897-A443-7041-FC670B11254A}"/>
              </a:ext>
            </a:extLst>
          </p:cNvPr>
          <p:cNvSpPr>
            <a:spLocks noGrp="1"/>
          </p:cNvSpPr>
          <p:nvPr>
            <p:ph type="title"/>
          </p:nvPr>
        </p:nvSpPr>
        <p:spPr>
          <a:xfrm>
            <a:off x="1097280" y="286604"/>
            <a:ext cx="10058400" cy="1075058"/>
          </a:xfrm>
        </p:spPr>
        <p:txBody>
          <a:bodyPr/>
          <a:lstStyle/>
          <a:p>
            <a:pPr algn="ctr"/>
            <a:r>
              <a:rPr lang="en-US" dirty="0"/>
              <a:t>Rating Code Sheet</a:t>
            </a:r>
          </a:p>
        </p:txBody>
      </p:sp>
      <p:sp>
        <p:nvSpPr>
          <p:cNvPr id="5" name="Content Placeholder 4">
            <a:extLst>
              <a:ext uri="{FF2B5EF4-FFF2-40B4-BE49-F238E27FC236}">
                <a16:creationId xmlns:a16="http://schemas.microsoft.com/office/drawing/2014/main" id="{DD3B33E1-EB21-AB35-E61C-EAAFB83D79F2}"/>
              </a:ext>
            </a:extLst>
          </p:cNvPr>
          <p:cNvSpPr>
            <a:spLocks noGrp="1"/>
          </p:cNvSpPr>
          <p:nvPr>
            <p:ph idx="1"/>
          </p:nvPr>
        </p:nvSpPr>
        <p:spPr>
          <a:xfrm>
            <a:off x="1097280" y="1845734"/>
            <a:ext cx="10058400" cy="4396040"/>
          </a:xfrm>
        </p:spPr>
        <p:txBody>
          <a:bodyPr/>
          <a:lstStyle/>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dirty="0"/>
          </a:p>
        </p:txBody>
      </p:sp>
      <p:pic>
        <p:nvPicPr>
          <p:cNvPr id="6" name="Picture 5" descr="Logo&#10;&#10;Description automatically generated">
            <a:extLst>
              <a:ext uri="{FF2B5EF4-FFF2-40B4-BE49-F238E27FC236}">
                <a16:creationId xmlns:a16="http://schemas.microsoft.com/office/drawing/2014/main" id="{EA778EF6-43E5-4040-BC2A-2871AB94C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2214" y="0"/>
            <a:ext cx="1479626" cy="1866996"/>
          </a:xfrm>
          <a:prstGeom prst="rect">
            <a:avLst/>
          </a:prstGeom>
        </p:spPr>
      </p:pic>
      <p:pic>
        <p:nvPicPr>
          <p:cNvPr id="8" name="Picture 7">
            <a:extLst>
              <a:ext uri="{FF2B5EF4-FFF2-40B4-BE49-F238E27FC236}">
                <a16:creationId xmlns:a16="http://schemas.microsoft.com/office/drawing/2014/main" id="{20D0E968-A2E1-1FC3-787A-9A5408F8871C}"/>
              </a:ext>
            </a:extLst>
          </p:cNvPr>
          <p:cNvPicPr>
            <a:picLocks noChangeAspect="1"/>
          </p:cNvPicPr>
          <p:nvPr/>
        </p:nvPicPr>
        <p:blipFill>
          <a:blip r:embed="rId4"/>
          <a:stretch>
            <a:fillRect/>
          </a:stretch>
        </p:blipFill>
        <p:spPr>
          <a:xfrm>
            <a:off x="1749286" y="1749335"/>
            <a:ext cx="9110870" cy="4610100"/>
          </a:xfrm>
          <a:prstGeom prst="rect">
            <a:avLst/>
          </a:prstGeom>
        </p:spPr>
      </p:pic>
    </p:spTree>
    <p:extLst>
      <p:ext uri="{BB962C8B-B14F-4D97-AF65-F5344CB8AC3E}">
        <p14:creationId xmlns:p14="http://schemas.microsoft.com/office/powerpoint/2010/main" val="1270770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C9B40-B897-A443-7041-FC670B11254A}"/>
              </a:ext>
            </a:extLst>
          </p:cNvPr>
          <p:cNvSpPr>
            <a:spLocks noGrp="1"/>
          </p:cNvSpPr>
          <p:nvPr>
            <p:ph type="title"/>
          </p:nvPr>
        </p:nvSpPr>
        <p:spPr>
          <a:xfrm>
            <a:off x="1097280" y="286603"/>
            <a:ext cx="10058400" cy="1204267"/>
          </a:xfrm>
        </p:spPr>
        <p:txBody>
          <a:bodyPr/>
          <a:lstStyle/>
          <a:p>
            <a:pPr algn="ctr"/>
            <a:r>
              <a:rPr lang="en-US" dirty="0"/>
              <a:t>Rating Code Sheet</a:t>
            </a:r>
          </a:p>
        </p:txBody>
      </p:sp>
      <p:sp>
        <p:nvSpPr>
          <p:cNvPr id="5" name="Content Placeholder 4">
            <a:extLst>
              <a:ext uri="{FF2B5EF4-FFF2-40B4-BE49-F238E27FC236}">
                <a16:creationId xmlns:a16="http://schemas.microsoft.com/office/drawing/2014/main" id="{DD3B33E1-EB21-AB35-E61C-EAAFB83D79F2}"/>
              </a:ext>
            </a:extLst>
          </p:cNvPr>
          <p:cNvSpPr>
            <a:spLocks noGrp="1"/>
          </p:cNvSpPr>
          <p:nvPr>
            <p:ph idx="1"/>
          </p:nvPr>
        </p:nvSpPr>
        <p:spPr/>
        <p:txBody>
          <a:bodyPr/>
          <a:lstStyle/>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dirty="0"/>
          </a:p>
        </p:txBody>
      </p:sp>
      <p:pic>
        <p:nvPicPr>
          <p:cNvPr id="6" name="Picture 5" descr="Logo&#10;&#10;Description automatically generated">
            <a:extLst>
              <a:ext uri="{FF2B5EF4-FFF2-40B4-BE49-F238E27FC236}">
                <a16:creationId xmlns:a16="http://schemas.microsoft.com/office/drawing/2014/main" id="{EA778EF6-43E5-4040-BC2A-2871AB94C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2214" y="0"/>
            <a:ext cx="1479626" cy="1866996"/>
          </a:xfrm>
          <a:prstGeom prst="rect">
            <a:avLst/>
          </a:prstGeom>
        </p:spPr>
      </p:pic>
      <p:pic>
        <p:nvPicPr>
          <p:cNvPr id="3" name="Picture 2">
            <a:extLst>
              <a:ext uri="{FF2B5EF4-FFF2-40B4-BE49-F238E27FC236}">
                <a16:creationId xmlns:a16="http://schemas.microsoft.com/office/drawing/2014/main" id="{9B614B69-F832-1839-EAB3-02B2035CACB3}"/>
              </a:ext>
            </a:extLst>
          </p:cNvPr>
          <p:cNvPicPr>
            <a:picLocks noChangeAspect="1"/>
          </p:cNvPicPr>
          <p:nvPr/>
        </p:nvPicPr>
        <p:blipFill>
          <a:blip r:embed="rId4"/>
          <a:stretch>
            <a:fillRect/>
          </a:stretch>
        </p:blipFill>
        <p:spPr>
          <a:xfrm>
            <a:off x="1828799" y="1764342"/>
            <a:ext cx="8752994" cy="5030234"/>
          </a:xfrm>
          <a:prstGeom prst="rect">
            <a:avLst/>
          </a:prstGeom>
        </p:spPr>
      </p:pic>
    </p:spTree>
    <p:extLst>
      <p:ext uri="{BB962C8B-B14F-4D97-AF65-F5344CB8AC3E}">
        <p14:creationId xmlns:p14="http://schemas.microsoft.com/office/powerpoint/2010/main" val="3456117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C9B40-B897-A443-7041-FC670B11254A}"/>
              </a:ext>
            </a:extLst>
          </p:cNvPr>
          <p:cNvSpPr>
            <a:spLocks noGrp="1"/>
          </p:cNvSpPr>
          <p:nvPr>
            <p:ph type="title"/>
          </p:nvPr>
        </p:nvSpPr>
        <p:spPr>
          <a:xfrm>
            <a:off x="1097280" y="286603"/>
            <a:ext cx="10058400" cy="1204267"/>
          </a:xfrm>
        </p:spPr>
        <p:txBody>
          <a:bodyPr/>
          <a:lstStyle/>
          <a:p>
            <a:pPr algn="ctr"/>
            <a:endParaRPr lang="en-US" dirty="0"/>
          </a:p>
        </p:txBody>
      </p:sp>
      <p:sp>
        <p:nvSpPr>
          <p:cNvPr id="5" name="Content Placeholder 4">
            <a:extLst>
              <a:ext uri="{FF2B5EF4-FFF2-40B4-BE49-F238E27FC236}">
                <a16:creationId xmlns:a16="http://schemas.microsoft.com/office/drawing/2014/main" id="{DD3B33E1-EB21-AB35-E61C-EAAFB83D79F2}"/>
              </a:ext>
            </a:extLst>
          </p:cNvPr>
          <p:cNvSpPr>
            <a:spLocks noGrp="1"/>
          </p:cNvSpPr>
          <p:nvPr>
            <p:ph idx="1"/>
          </p:nvPr>
        </p:nvSpPr>
        <p:spPr/>
        <p:txBody>
          <a:bodyPr/>
          <a:lstStyle/>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dirty="0"/>
          </a:p>
        </p:txBody>
      </p:sp>
      <p:pic>
        <p:nvPicPr>
          <p:cNvPr id="6" name="Picture 5" descr="Logo&#10;&#10;Description automatically generated">
            <a:extLst>
              <a:ext uri="{FF2B5EF4-FFF2-40B4-BE49-F238E27FC236}">
                <a16:creationId xmlns:a16="http://schemas.microsoft.com/office/drawing/2014/main" id="{EA778EF6-43E5-4040-BC2A-2871AB94C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2214" y="0"/>
            <a:ext cx="1479626" cy="1866996"/>
          </a:xfrm>
          <a:prstGeom prst="rect">
            <a:avLst/>
          </a:prstGeom>
        </p:spPr>
      </p:pic>
      <p:pic>
        <p:nvPicPr>
          <p:cNvPr id="7" name="Picture 6">
            <a:extLst>
              <a:ext uri="{FF2B5EF4-FFF2-40B4-BE49-F238E27FC236}">
                <a16:creationId xmlns:a16="http://schemas.microsoft.com/office/drawing/2014/main" id="{4963281E-F545-DB33-45A8-4AB264F52231}"/>
              </a:ext>
            </a:extLst>
          </p:cNvPr>
          <p:cNvPicPr>
            <a:picLocks noChangeAspect="1"/>
          </p:cNvPicPr>
          <p:nvPr/>
        </p:nvPicPr>
        <p:blipFill>
          <a:blip r:embed="rId4"/>
          <a:stretch>
            <a:fillRect/>
          </a:stretch>
        </p:blipFill>
        <p:spPr>
          <a:xfrm>
            <a:off x="2924286" y="0"/>
            <a:ext cx="6343428" cy="6858000"/>
          </a:xfrm>
          <a:prstGeom prst="rect">
            <a:avLst/>
          </a:prstGeom>
        </p:spPr>
      </p:pic>
    </p:spTree>
    <p:extLst>
      <p:ext uri="{BB962C8B-B14F-4D97-AF65-F5344CB8AC3E}">
        <p14:creationId xmlns:p14="http://schemas.microsoft.com/office/powerpoint/2010/main" val="3959209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C9B40-B897-A443-7041-FC670B11254A}"/>
              </a:ext>
            </a:extLst>
          </p:cNvPr>
          <p:cNvSpPr>
            <a:spLocks noGrp="1"/>
          </p:cNvSpPr>
          <p:nvPr>
            <p:ph type="title"/>
          </p:nvPr>
        </p:nvSpPr>
        <p:spPr>
          <a:xfrm>
            <a:off x="1097280" y="286603"/>
            <a:ext cx="10058400" cy="702303"/>
          </a:xfrm>
        </p:spPr>
        <p:txBody>
          <a:bodyPr>
            <a:normAutofit fontScale="90000"/>
          </a:bodyPr>
          <a:lstStyle/>
          <a:p>
            <a:pPr algn="ctr"/>
            <a:r>
              <a:rPr lang="en-US" dirty="0"/>
              <a:t>C&amp;P Exam</a:t>
            </a:r>
          </a:p>
        </p:txBody>
      </p:sp>
      <p:sp>
        <p:nvSpPr>
          <p:cNvPr id="5" name="Content Placeholder 4">
            <a:extLst>
              <a:ext uri="{FF2B5EF4-FFF2-40B4-BE49-F238E27FC236}">
                <a16:creationId xmlns:a16="http://schemas.microsoft.com/office/drawing/2014/main" id="{DD3B33E1-EB21-AB35-E61C-EAAFB83D79F2}"/>
              </a:ext>
            </a:extLst>
          </p:cNvPr>
          <p:cNvSpPr>
            <a:spLocks noGrp="1"/>
          </p:cNvSpPr>
          <p:nvPr>
            <p:ph idx="1"/>
          </p:nvPr>
        </p:nvSpPr>
        <p:spPr/>
        <p:txBody>
          <a:bodyPr/>
          <a:lstStyle/>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dirty="0"/>
          </a:p>
        </p:txBody>
      </p:sp>
      <p:pic>
        <p:nvPicPr>
          <p:cNvPr id="6" name="Picture 5" descr="Logo&#10;&#10;Description automatically generated">
            <a:extLst>
              <a:ext uri="{FF2B5EF4-FFF2-40B4-BE49-F238E27FC236}">
                <a16:creationId xmlns:a16="http://schemas.microsoft.com/office/drawing/2014/main" id="{EA778EF6-43E5-4040-BC2A-2871AB94C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2214" y="0"/>
            <a:ext cx="1479626" cy="1866996"/>
          </a:xfrm>
          <a:prstGeom prst="rect">
            <a:avLst/>
          </a:prstGeom>
        </p:spPr>
      </p:pic>
      <p:pic>
        <p:nvPicPr>
          <p:cNvPr id="3" name="Picture 2">
            <a:extLst>
              <a:ext uri="{FF2B5EF4-FFF2-40B4-BE49-F238E27FC236}">
                <a16:creationId xmlns:a16="http://schemas.microsoft.com/office/drawing/2014/main" id="{E646AFA7-12BB-8BD8-E494-9580235DFA0D}"/>
              </a:ext>
            </a:extLst>
          </p:cNvPr>
          <p:cNvPicPr>
            <a:picLocks noChangeAspect="1"/>
          </p:cNvPicPr>
          <p:nvPr/>
        </p:nvPicPr>
        <p:blipFill>
          <a:blip r:embed="rId4"/>
          <a:stretch>
            <a:fillRect/>
          </a:stretch>
        </p:blipFill>
        <p:spPr>
          <a:xfrm>
            <a:off x="619432" y="1806739"/>
            <a:ext cx="11425084" cy="1823756"/>
          </a:xfrm>
          <a:prstGeom prst="rect">
            <a:avLst/>
          </a:prstGeom>
        </p:spPr>
      </p:pic>
      <p:pic>
        <p:nvPicPr>
          <p:cNvPr id="9" name="Picture 8">
            <a:extLst>
              <a:ext uri="{FF2B5EF4-FFF2-40B4-BE49-F238E27FC236}">
                <a16:creationId xmlns:a16="http://schemas.microsoft.com/office/drawing/2014/main" id="{1A7491F1-5E30-6AB7-E2A5-7153F6A3F33B}"/>
              </a:ext>
            </a:extLst>
          </p:cNvPr>
          <p:cNvPicPr>
            <a:picLocks noChangeAspect="1"/>
          </p:cNvPicPr>
          <p:nvPr/>
        </p:nvPicPr>
        <p:blipFill>
          <a:blip r:embed="rId5"/>
          <a:stretch>
            <a:fillRect/>
          </a:stretch>
        </p:blipFill>
        <p:spPr>
          <a:xfrm>
            <a:off x="619432" y="3630495"/>
            <a:ext cx="11414924" cy="2743287"/>
          </a:xfrm>
          <a:prstGeom prst="rect">
            <a:avLst/>
          </a:prstGeom>
        </p:spPr>
      </p:pic>
    </p:spTree>
    <p:extLst>
      <p:ext uri="{BB962C8B-B14F-4D97-AF65-F5344CB8AC3E}">
        <p14:creationId xmlns:p14="http://schemas.microsoft.com/office/powerpoint/2010/main" val="3872611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C9B40-B897-A443-7041-FC670B11254A}"/>
              </a:ext>
            </a:extLst>
          </p:cNvPr>
          <p:cNvSpPr>
            <a:spLocks noGrp="1"/>
          </p:cNvSpPr>
          <p:nvPr>
            <p:ph type="title"/>
          </p:nvPr>
        </p:nvSpPr>
        <p:spPr>
          <a:xfrm>
            <a:off x="1097280" y="286604"/>
            <a:ext cx="10058400" cy="903100"/>
          </a:xfrm>
        </p:spPr>
        <p:txBody>
          <a:bodyPr/>
          <a:lstStyle/>
          <a:p>
            <a:pPr algn="ctr"/>
            <a:r>
              <a:rPr lang="en-US" dirty="0"/>
              <a:t>Effective Dates</a:t>
            </a:r>
          </a:p>
        </p:txBody>
      </p:sp>
      <p:sp>
        <p:nvSpPr>
          <p:cNvPr id="5" name="Content Placeholder 4">
            <a:extLst>
              <a:ext uri="{FF2B5EF4-FFF2-40B4-BE49-F238E27FC236}">
                <a16:creationId xmlns:a16="http://schemas.microsoft.com/office/drawing/2014/main" id="{DD3B33E1-EB21-AB35-E61C-EAAFB83D79F2}"/>
              </a:ext>
            </a:extLst>
          </p:cNvPr>
          <p:cNvSpPr>
            <a:spLocks noGrp="1"/>
          </p:cNvSpPr>
          <p:nvPr>
            <p:ph idx="1"/>
          </p:nvPr>
        </p:nvSpPr>
        <p:spPr/>
        <p:txBody>
          <a:bodyPr>
            <a:normAutofit fontScale="62500" lnSpcReduction="20000"/>
          </a:bodyPr>
          <a:lstStyle/>
          <a:p>
            <a:r>
              <a:rPr lang="en-US" sz="2800" dirty="0">
                <a:latin typeface="Calibri" panose="020F0502020204030204" pitchFamily="34" charset="0"/>
                <a:cs typeface="Calibri" panose="020F0502020204030204" pitchFamily="34" charset="0"/>
              </a:rPr>
              <a:t>SUBJECT TO COMPENSATION (1.SC)</a:t>
            </a:r>
          </a:p>
          <a:p>
            <a:endParaRPr lang="en-US" sz="2800" dirty="0">
              <a:latin typeface="Calibri" panose="020F0502020204030204" pitchFamily="34" charset="0"/>
              <a:cs typeface="Calibri" panose="020F0502020204030204" pitchFamily="34" charset="0"/>
            </a:endParaRPr>
          </a:p>
          <a:p>
            <a:pPr>
              <a:spcBef>
                <a:spcPts val="0"/>
              </a:spcBef>
              <a:spcAft>
                <a:spcPts val="0"/>
              </a:spcAft>
            </a:pPr>
            <a:r>
              <a:rPr lang="en-US" sz="2800" dirty="0">
                <a:latin typeface="Calibri" panose="020F0502020204030204" pitchFamily="34" charset="0"/>
                <a:cs typeface="Calibri" panose="020F0502020204030204" pitchFamily="34" charset="0"/>
              </a:rPr>
              <a:t>                                       7804                                BURNS, RIGHT LOWER AND LEFT LOWER, 4</a:t>
            </a:r>
          </a:p>
          <a:p>
            <a:pPr>
              <a:spcBef>
                <a:spcPts val="0"/>
              </a:spcBef>
              <a:spcAft>
                <a:spcPts val="0"/>
              </a:spcAft>
            </a:pPr>
            <a:r>
              <a:rPr lang="en-US" sz="2800" dirty="0">
                <a:latin typeface="Calibri" panose="020F0502020204030204" pitchFamily="34" charset="0"/>
                <a:cs typeface="Calibri" panose="020F0502020204030204" pitchFamily="34" charset="0"/>
              </a:rPr>
              <a:t>                                                                                Service Connected, Peacetime, Incurred</a:t>
            </a:r>
          </a:p>
          <a:p>
            <a:pPr>
              <a:spcBef>
                <a:spcPts val="0"/>
              </a:spcBef>
              <a:spcAft>
                <a:spcPts val="0"/>
              </a:spcAft>
            </a:pPr>
            <a:r>
              <a:rPr lang="en-US" sz="2800" dirty="0">
                <a:latin typeface="Calibri" panose="020F0502020204030204" pitchFamily="34" charset="0"/>
                <a:cs typeface="Calibri" panose="020F0502020204030204" pitchFamily="34" charset="0"/>
              </a:rPr>
              <a:t>                                                                                Static Disability</a:t>
            </a:r>
          </a:p>
          <a:p>
            <a:pPr>
              <a:spcBef>
                <a:spcPts val="0"/>
              </a:spcBef>
              <a:spcAft>
                <a:spcPts val="0"/>
              </a:spcAft>
            </a:pPr>
            <a:r>
              <a:rPr lang="en-US" sz="2800" dirty="0">
                <a:latin typeface="Calibri" panose="020F0502020204030204" pitchFamily="34" charset="0"/>
                <a:cs typeface="Calibri" panose="020F0502020204030204" pitchFamily="34" charset="0"/>
              </a:rPr>
              <a:t>                                                                                </a:t>
            </a:r>
            <a:r>
              <a:rPr lang="en-US" sz="2800" dirty="0">
                <a:highlight>
                  <a:srgbClr val="FFFF00"/>
                </a:highlight>
                <a:latin typeface="Calibri" panose="020F0502020204030204" pitchFamily="34" charset="0"/>
                <a:cs typeface="Calibri" panose="020F0502020204030204" pitchFamily="34" charset="0"/>
              </a:rPr>
              <a:t>20% from 12/03/2017</a:t>
            </a:r>
          </a:p>
          <a:p>
            <a:pPr>
              <a:spcBef>
                <a:spcPts val="0"/>
              </a:spcBef>
              <a:spcAft>
                <a:spcPts val="0"/>
              </a:spcAft>
            </a:pPr>
            <a:endParaRPr lang="en-US" sz="2800" dirty="0">
              <a:latin typeface="Calibri" panose="020F0502020204030204" pitchFamily="34" charset="0"/>
              <a:cs typeface="Calibri" panose="020F0502020204030204" pitchFamily="34" charset="0"/>
            </a:endParaRPr>
          </a:p>
          <a:p>
            <a:pPr>
              <a:spcBef>
                <a:spcPts val="0"/>
              </a:spcBef>
              <a:spcAft>
                <a:spcPts val="0"/>
              </a:spcAft>
            </a:pPr>
            <a:r>
              <a:rPr lang="en-US" sz="2800" dirty="0">
                <a:latin typeface="Calibri" panose="020F0502020204030204" pitchFamily="34" charset="0"/>
                <a:cs typeface="Calibri" panose="020F0502020204030204" pitchFamily="34" charset="0"/>
              </a:rPr>
              <a:t>                                       6260                                BILATERAL TINNITUS</a:t>
            </a:r>
          </a:p>
          <a:p>
            <a:pPr>
              <a:spcBef>
                <a:spcPts val="0"/>
              </a:spcBef>
              <a:spcAft>
                <a:spcPts val="0"/>
              </a:spcAft>
            </a:pPr>
            <a:r>
              <a:rPr lang="en-US" sz="2800" dirty="0">
                <a:latin typeface="Calibri" panose="020F0502020204030204" pitchFamily="34" charset="0"/>
                <a:cs typeface="Calibri" panose="020F0502020204030204" pitchFamily="34" charset="0"/>
              </a:rPr>
              <a:t>                                                                                Service Connected, Peacetime, Incurred</a:t>
            </a:r>
          </a:p>
          <a:p>
            <a:pPr>
              <a:spcBef>
                <a:spcPts val="0"/>
              </a:spcBef>
              <a:spcAft>
                <a:spcPts val="0"/>
              </a:spcAft>
            </a:pPr>
            <a:r>
              <a:rPr lang="en-US" sz="2800" dirty="0">
                <a:latin typeface="Calibri" panose="020F0502020204030204" pitchFamily="34" charset="0"/>
                <a:cs typeface="Calibri" panose="020F0502020204030204" pitchFamily="34" charset="0"/>
              </a:rPr>
              <a:t>                                                                                Static Disability</a:t>
            </a:r>
          </a:p>
          <a:p>
            <a:pPr>
              <a:spcBef>
                <a:spcPts val="0"/>
              </a:spcBef>
              <a:spcAft>
                <a:spcPts val="0"/>
              </a:spcAft>
            </a:pPr>
            <a:r>
              <a:rPr lang="en-US" sz="2800" dirty="0">
                <a:latin typeface="Calibri" panose="020F0502020204030204" pitchFamily="34" charset="0"/>
                <a:cs typeface="Calibri" panose="020F0502020204030204" pitchFamily="34" charset="0"/>
              </a:rPr>
              <a:t>                                                                                </a:t>
            </a:r>
            <a:r>
              <a:rPr lang="en-US" sz="2800" dirty="0">
                <a:highlight>
                  <a:srgbClr val="FFFF00"/>
                </a:highlight>
                <a:latin typeface="Calibri" panose="020F0502020204030204" pitchFamily="34" charset="0"/>
                <a:cs typeface="Calibri" panose="020F0502020204030204" pitchFamily="34" charset="0"/>
              </a:rPr>
              <a:t>10% from 12/03/2017</a:t>
            </a:r>
          </a:p>
          <a:p>
            <a:pPr>
              <a:spcBef>
                <a:spcPts val="0"/>
              </a:spcBef>
              <a:spcAft>
                <a:spcPts val="0"/>
              </a:spcAft>
            </a:pPr>
            <a:endParaRPr lang="en-US" sz="2800" dirty="0">
              <a:latin typeface="Calibri" panose="020F0502020204030204" pitchFamily="34" charset="0"/>
              <a:cs typeface="Calibri" panose="020F0502020204030204" pitchFamily="34" charset="0"/>
            </a:endParaRPr>
          </a:p>
          <a:p>
            <a:pPr>
              <a:spcBef>
                <a:spcPts val="0"/>
              </a:spcBef>
              <a:spcAft>
                <a:spcPts val="0"/>
              </a:spcAft>
            </a:pPr>
            <a:r>
              <a:rPr lang="en-US" sz="2800" dirty="0">
                <a:latin typeface="Calibri" panose="020F0502020204030204" pitchFamily="34" charset="0"/>
                <a:cs typeface="Calibri" panose="020F0502020204030204" pitchFamily="34" charset="0"/>
              </a:rPr>
              <a:t>                                       6100                                 LEFT EAR HEARING LOSS</a:t>
            </a:r>
          </a:p>
          <a:p>
            <a:pPr>
              <a:spcBef>
                <a:spcPts val="0"/>
              </a:spcBef>
              <a:spcAft>
                <a:spcPts val="0"/>
              </a:spcAft>
            </a:pPr>
            <a:r>
              <a:rPr lang="en-US" sz="2800" dirty="0">
                <a:latin typeface="Calibri" panose="020F0502020204030204" pitchFamily="34" charset="0"/>
                <a:cs typeface="Calibri" panose="020F0502020204030204" pitchFamily="34" charset="0"/>
              </a:rPr>
              <a:t>                                                                                 Service Connected, Peacetime, Incurred</a:t>
            </a:r>
          </a:p>
          <a:p>
            <a:pPr>
              <a:spcBef>
                <a:spcPts val="0"/>
              </a:spcBef>
              <a:spcAft>
                <a:spcPts val="0"/>
              </a:spcAft>
            </a:pPr>
            <a:r>
              <a:rPr lang="en-US" sz="2800" dirty="0">
                <a:latin typeface="Calibri" panose="020F0502020204030204" pitchFamily="34" charset="0"/>
                <a:cs typeface="Calibri" panose="020F0502020204030204" pitchFamily="34" charset="0"/>
              </a:rPr>
              <a:t>                                                                                 Static Disability</a:t>
            </a:r>
          </a:p>
          <a:p>
            <a:pPr>
              <a:spcBef>
                <a:spcPts val="0"/>
              </a:spcBef>
              <a:spcAft>
                <a:spcPts val="0"/>
              </a:spcAft>
            </a:pPr>
            <a:r>
              <a:rPr lang="en-US" sz="2800" dirty="0">
                <a:latin typeface="Calibri" panose="020F0502020204030204" pitchFamily="34" charset="0"/>
                <a:cs typeface="Calibri" panose="020F0502020204030204" pitchFamily="34" charset="0"/>
              </a:rPr>
              <a:t>                                                                                 </a:t>
            </a:r>
            <a:r>
              <a:rPr lang="en-US" sz="2800" dirty="0">
                <a:highlight>
                  <a:srgbClr val="FFFF00"/>
                </a:highlight>
                <a:latin typeface="Calibri" panose="020F0502020204030204" pitchFamily="34" charset="0"/>
                <a:cs typeface="Calibri" panose="020F0502020204030204" pitchFamily="34" charset="0"/>
              </a:rPr>
              <a:t>0% from 12/03/2017</a:t>
            </a:r>
          </a:p>
          <a:p>
            <a:pPr marL="0" indent="0">
              <a:buNone/>
            </a:pPr>
            <a:r>
              <a:rPr lang="en-US" sz="2800" dirty="0">
                <a:latin typeface="Calibri" panose="020F0502020204030204" pitchFamily="34" charset="0"/>
                <a:cs typeface="Calibri" panose="020F0502020204030204" pitchFamily="34" charset="0"/>
              </a:rPr>
              <a:t>Make sure that the Effective Date matches the ITF date if one was on file at the time of submittal or it matches the date that the claim was submitted if no ITF was on file. </a:t>
            </a:r>
          </a:p>
        </p:txBody>
      </p:sp>
      <p:pic>
        <p:nvPicPr>
          <p:cNvPr id="6" name="Picture 5" descr="Logo&#10;&#10;Description automatically generated">
            <a:extLst>
              <a:ext uri="{FF2B5EF4-FFF2-40B4-BE49-F238E27FC236}">
                <a16:creationId xmlns:a16="http://schemas.microsoft.com/office/drawing/2014/main" id="{EA778EF6-43E5-4040-BC2A-2871AB94C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2214" y="0"/>
            <a:ext cx="1479626" cy="1866996"/>
          </a:xfrm>
          <a:prstGeom prst="rect">
            <a:avLst/>
          </a:prstGeom>
        </p:spPr>
      </p:pic>
    </p:spTree>
    <p:extLst>
      <p:ext uri="{BB962C8B-B14F-4D97-AF65-F5344CB8AC3E}">
        <p14:creationId xmlns:p14="http://schemas.microsoft.com/office/powerpoint/2010/main" val="2950810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C9B40-B897-A443-7041-FC670B11254A}"/>
              </a:ext>
            </a:extLst>
          </p:cNvPr>
          <p:cNvSpPr>
            <a:spLocks noGrp="1"/>
          </p:cNvSpPr>
          <p:nvPr>
            <p:ph type="title"/>
          </p:nvPr>
        </p:nvSpPr>
        <p:spPr>
          <a:xfrm>
            <a:off x="1097280" y="286603"/>
            <a:ext cx="10058400" cy="942429"/>
          </a:xfrm>
        </p:spPr>
        <p:txBody>
          <a:bodyPr/>
          <a:lstStyle/>
          <a:p>
            <a:pPr algn="ctr"/>
            <a:r>
              <a:rPr lang="en-US" dirty="0"/>
              <a:t>Common Errors</a:t>
            </a:r>
          </a:p>
        </p:txBody>
      </p:sp>
      <p:sp>
        <p:nvSpPr>
          <p:cNvPr id="5" name="Content Placeholder 4">
            <a:extLst>
              <a:ext uri="{FF2B5EF4-FFF2-40B4-BE49-F238E27FC236}">
                <a16:creationId xmlns:a16="http://schemas.microsoft.com/office/drawing/2014/main" id="{DD3B33E1-EB21-AB35-E61C-EAAFB83D79F2}"/>
              </a:ext>
            </a:extLst>
          </p:cNvPr>
          <p:cNvSpPr>
            <a:spLocks noGrp="1"/>
          </p:cNvSpPr>
          <p:nvPr>
            <p:ph idx="1"/>
          </p:nvPr>
        </p:nvSpPr>
        <p:spPr/>
        <p:txBody>
          <a:bodyPr/>
          <a:lstStyle/>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Missed Evidence: Did the VA consider all of the evidence?  Did they miss something in the STR, Medical Record, E-Folder </a:t>
            </a:r>
            <a:r>
              <a:rPr lang="en-US" sz="2800" dirty="0" err="1">
                <a:latin typeface="Calibri" panose="020F0502020204030204" pitchFamily="34" charset="0"/>
                <a:cs typeface="Calibri" panose="020F0502020204030204" pitchFamily="34" charset="0"/>
              </a:rPr>
              <a:t>etc</a:t>
            </a:r>
            <a:r>
              <a:rPr lang="en-US" sz="2800" dirty="0">
                <a:latin typeface="Calibri" panose="020F0502020204030204" pitchFamily="34" charset="0"/>
                <a:cs typeface="Calibri" panose="020F0502020204030204" pitchFamily="34" charset="0"/>
              </a:rPr>
              <a:t>…</a:t>
            </a:r>
          </a:p>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Effective Dates:  Did VA apply the correct effective date? Be sure to look for an ITF or other ways that an effective date may be earlier that is on the claim form.</a:t>
            </a:r>
          </a:p>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Bilateral Factors:  Did the VA apply all of the eligible bilateral factors?</a:t>
            </a:r>
          </a:p>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Missed Contentions:  Did the VA address all issues?</a:t>
            </a:r>
          </a:p>
          <a:p>
            <a:endParaRPr lang="en-US" sz="2800" dirty="0">
              <a:latin typeface="Calibri" panose="020F0502020204030204" pitchFamily="34" charset="0"/>
              <a:cs typeface="Calibri" panose="020F0502020204030204" pitchFamily="34" charset="0"/>
            </a:endParaRPr>
          </a:p>
          <a:p>
            <a:endParaRPr lang="en-US" dirty="0"/>
          </a:p>
        </p:txBody>
      </p:sp>
      <p:pic>
        <p:nvPicPr>
          <p:cNvPr id="6" name="Picture 5" descr="Logo&#10;&#10;Description automatically generated">
            <a:extLst>
              <a:ext uri="{FF2B5EF4-FFF2-40B4-BE49-F238E27FC236}">
                <a16:creationId xmlns:a16="http://schemas.microsoft.com/office/drawing/2014/main" id="{EA778EF6-43E5-4040-BC2A-2871AB94C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2214" y="0"/>
            <a:ext cx="1479626" cy="1866996"/>
          </a:xfrm>
          <a:prstGeom prst="rect">
            <a:avLst/>
          </a:prstGeom>
        </p:spPr>
      </p:pic>
    </p:spTree>
    <p:extLst>
      <p:ext uri="{BB962C8B-B14F-4D97-AF65-F5344CB8AC3E}">
        <p14:creationId xmlns:p14="http://schemas.microsoft.com/office/powerpoint/2010/main" val="448566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C9B40-B897-A443-7041-FC670B11254A}"/>
              </a:ext>
            </a:extLst>
          </p:cNvPr>
          <p:cNvSpPr>
            <a:spLocks noGrp="1"/>
          </p:cNvSpPr>
          <p:nvPr>
            <p:ph type="title"/>
          </p:nvPr>
        </p:nvSpPr>
        <p:spPr>
          <a:xfrm>
            <a:off x="1097280" y="286603"/>
            <a:ext cx="10058400" cy="942429"/>
          </a:xfrm>
        </p:spPr>
        <p:txBody>
          <a:bodyPr/>
          <a:lstStyle/>
          <a:p>
            <a:pPr algn="ctr"/>
            <a:r>
              <a:rPr lang="en-US" dirty="0"/>
              <a:t>Common Errors</a:t>
            </a:r>
          </a:p>
        </p:txBody>
      </p:sp>
      <p:sp>
        <p:nvSpPr>
          <p:cNvPr id="5" name="Content Placeholder 4">
            <a:extLst>
              <a:ext uri="{FF2B5EF4-FFF2-40B4-BE49-F238E27FC236}">
                <a16:creationId xmlns:a16="http://schemas.microsoft.com/office/drawing/2014/main" id="{DD3B33E1-EB21-AB35-E61C-EAAFB83D79F2}"/>
              </a:ext>
            </a:extLst>
          </p:cNvPr>
          <p:cNvSpPr>
            <a:spLocks noGrp="1"/>
          </p:cNvSpPr>
          <p:nvPr>
            <p:ph idx="1"/>
          </p:nvPr>
        </p:nvSpPr>
        <p:spPr/>
        <p:txBody>
          <a:bodyPr>
            <a:normAutofit lnSpcReduction="10000"/>
          </a:bodyPr>
          <a:lstStyle/>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Granted Percentage:  Use the CFR to determine if the correct rating percentage was applied.  </a:t>
            </a:r>
          </a:p>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Denial:  If the issue was denied, look at the reason and determine if it is a valid reason for denial.</a:t>
            </a:r>
          </a:p>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If you discover an error during your review, notify the veteran and discuss possible appeal options.  </a:t>
            </a:r>
            <a:r>
              <a:rPr lang="en-US" sz="2800" dirty="0">
                <a:highlight>
                  <a:srgbClr val="FFFF00"/>
                </a:highlight>
                <a:latin typeface="Calibri" panose="020F0502020204030204" pitchFamily="34" charset="0"/>
                <a:cs typeface="Calibri" panose="020F0502020204030204" pitchFamily="34" charset="0"/>
              </a:rPr>
              <a:t>Document everything in the Communication Tab.</a:t>
            </a:r>
          </a:p>
          <a:p>
            <a:pPr>
              <a:buFont typeface="Wingdings" panose="05000000000000000000" pitchFamily="2" charset="2"/>
              <a:buChar char="Ø"/>
            </a:pPr>
            <a:r>
              <a:rPr lang="en-US" sz="2800" b="1" u="sng" dirty="0">
                <a:latin typeface="Calibri" panose="020F0502020204030204" pitchFamily="34" charset="0"/>
                <a:cs typeface="Calibri" panose="020F0502020204030204" pitchFamily="34" charset="0"/>
              </a:rPr>
              <a:t>Remember:  There is a big difference between a factual error and a difference in opinion.  </a:t>
            </a:r>
            <a:r>
              <a:rPr lang="en-US" sz="2800" b="1" u="sng">
                <a:latin typeface="Calibri" panose="020F0502020204030204" pitchFamily="34" charset="0"/>
                <a:cs typeface="Calibri" panose="020F0502020204030204" pitchFamily="34" charset="0"/>
              </a:rPr>
              <a:t>Not every </a:t>
            </a:r>
            <a:r>
              <a:rPr lang="en-US" sz="2800" b="1" u="sng" dirty="0">
                <a:latin typeface="Calibri" panose="020F0502020204030204" pitchFamily="34" charset="0"/>
                <a:cs typeface="Calibri" panose="020F0502020204030204" pitchFamily="34" charset="0"/>
              </a:rPr>
              <a:t>denial is an error.</a:t>
            </a:r>
          </a:p>
          <a:p>
            <a:endParaRPr lang="en-US" sz="2800" dirty="0">
              <a:latin typeface="Calibri" panose="020F0502020204030204" pitchFamily="34" charset="0"/>
              <a:cs typeface="Calibri" panose="020F0502020204030204" pitchFamily="34" charset="0"/>
            </a:endParaRPr>
          </a:p>
          <a:p>
            <a:endParaRPr lang="en-US" dirty="0"/>
          </a:p>
        </p:txBody>
      </p:sp>
      <p:pic>
        <p:nvPicPr>
          <p:cNvPr id="6" name="Picture 5" descr="Logo&#10;&#10;Description automatically generated">
            <a:extLst>
              <a:ext uri="{FF2B5EF4-FFF2-40B4-BE49-F238E27FC236}">
                <a16:creationId xmlns:a16="http://schemas.microsoft.com/office/drawing/2014/main" id="{EA778EF6-43E5-4040-BC2A-2871AB94C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2214" y="0"/>
            <a:ext cx="1479626" cy="1866996"/>
          </a:xfrm>
          <a:prstGeom prst="rect">
            <a:avLst/>
          </a:prstGeom>
        </p:spPr>
      </p:pic>
    </p:spTree>
    <p:extLst>
      <p:ext uri="{BB962C8B-B14F-4D97-AF65-F5344CB8AC3E}">
        <p14:creationId xmlns:p14="http://schemas.microsoft.com/office/powerpoint/2010/main" val="4108517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C9B40-B897-A443-7041-FC670B11254A}"/>
              </a:ext>
            </a:extLst>
          </p:cNvPr>
          <p:cNvSpPr>
            <a:spLocks noGrp="1"/>
          </p:cNvSpPr>
          <p:nvPr>
            <p:ph type="title"/>
          </p:nvPr>
        </p:nvSpPr>
        <p:spPr>
          <a:xfrm>
            <a:off x="1097280" y="286603"/>
            <a:ext cx="10058400" cy="1011255"/>
          </a:xfrm>
        </p:spPr>
        <p:txBody>
          <a:bodyPr/>
          <a:lstStyle/>
          <a:p>
            <a:pPr algn="ctr"/>
            <a:r>
              <a:rPr lang="en-US" dirty="0"/>
              <a:t>Reviewing a Rating</a:t>
            </a:r>
          </a:p>
        </p:txBody>
      </p:sp>
      <p:sp>
        <p:nvSpPr>
          <p:cNvPr id="5" name="Content Placeholder 4">
            <a:extLst>
              <a:ext uri="{FF2B5EF4-FFF2-40B4-BE49-F238E27FC236}">
                <a16:creationId xmlns:a16="http://schemas.microsoft.com/office/drawing/2014/main" id="{DD3B33E1-EB21-AB35-E61C-EAAFB83D79F2}"/>
              </a:ext>
            </a:extLst>
          </p:cNvPr>
          <p:cNvSpPr>
            <a:spLocks noGrp="1"/>
          </p:cNvSpPr>
          <p:nvPr>
            <p:ph idx="1"/>
          </p:nvPr>
        </p:nvSpPr>
        <p:spPr/>
        <p:txBody>
          <a:bodyPr/>
          <a:lstStyle/>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pPr algn="ctr"/>
            <a:r>
              <a:rPr lang="en-US" sz="6600" dirty="0"/>
              <a:t>QUESTIONS/DISCUSSION  </a:t>
            </a:r>
          </a:p>
        </p:txBody>
      </p:sp>
      <p:pic>
        <p:nvPicPr>
          <p:cNvPr id="6" name="Picture 5" descr="Logo&#10;&#10;Description automatically generated">
            <a:extLst>
              <a:ext uri="{FF2B5EF4-FFF2-40B4-BE49-F238E27FC236}">
                <a16:creationId xmlns:a16="http://schemas.microsoft.com/office/drawing/2014/main" id="{EA778EF6-43E5-4040-BC2A-2871AB94C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2214" y="0"/>
            <a:ext cx="1479626" cy="1866996"/>
          </a:xfrm>
          <a:prstGeom prst="rect">
            <a:avLst/>
          </a:prstGeom>
        </p:spPr>
      </p:pic>
    </p:spTree>
    <p:extLst>
      <p:ext uri="{BB962C8B-B14F-4D97-AF65-F5344CB8AC3E}">
        <p14:creationId xmlns:p14="http://schemas.microsoft.com/office/powerpoint/2010/main" val="190586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C9B40-B897-A443-7041-FC670B11254A}"/>
              </a:ext>
            </a:extLst>
          </p:cNvPr>
          <p:cNvSpPr>
            <a:spLocks noGrp="1"/>
          </p:cNvSpPr>
          <p:nvPr>
            <p:ph type="title"/>
          </p:nvPr>
        </p:nvSpPr>
        <p:spPr/>
        <p:txBody>
          <a:bodyPr/>
          <a:lstStyle/>
          <a:p>
            <a:pPr algn="ctr"/>
            <a:r>
              <a:rPr lang="en-US" dirty="0"/>
              <a:t>Rating Definition</a:t>
            </a:r>
          </a:p>
        </p:txBody>
      </p:sp>
      <p:sp>
        <p:nvSpPr>
          <p:cNvPr id="5" name="Content Placeholder 4">
            <a:extLst>
              <a:ext uri="{FF2B5EF4-FFF2-40B4-BE49-F238E27FC236}">
                <a16:creationId xmlns:a16="http://schemas.microsoft.com/office/drawing/2014/main" id="{DD3B33E1-EB21-AB35-E61C-EAAFB83D79F2}"/>
              </a:ext>
            </a:extLst>
          </p:cNvPr>
          <p:cNvSpPr>
            <a:spLocks noGrp="1"/>
          </p:cNvSpPr>
          <p:nvPr>
            <p:ph idx="1"/>
          </p:nvPr>
        </p:nvSpPr>
        <p:spPr/>
        <p:txBody>
          <a:bodyPr>
            <a:normAutofit lnSpcReduction="10000"/>
          </a:bodyPr>
          <a:lstStyle/>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A rating is defined as a formal decision made by the VA based on available medical evidence. </a:t>
            </a:r>
          </a:p>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In compensation cases, rating activity determines if the disability claim is service related or not.</a:t>
            </a:r>
          </a:p>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If the rating is deemed service connected, a rating percentage would be assigned to that condition. A rating can be from 0% to 100%.  To receive compensation, the veteran must be rated at least 10% disabled.</a:t>
            </a:r>
          </a:p>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Multiple ratings will be combined into one overall rating. </a:t>
            </a:r>
          </a:p>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dirty="0"/>
          </a:p>
        </p:txBody>
      </p:sp>
      <p:pic>
        <p:nvPicPr>
          <p:cNvPr id="6" name="Picture 5" descr="Logo&#10;&#10;Description automatically generated">
            <a:extLst>
              <a:ext uri="{FF2B5EF4-FFF2-40B4-BE49-F238E27FC236}">
                <a16:creationId xmlns:a16="http://schemas.microsoft.com/office/drawing/2014/main" id="{EA778EF6-43E5-4040-BC2A-2871AB94C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2214" y="0"/>
            <a:ext cx="1479626" cy="1866996"/>
          </a:xfrm>
          <a:prstGeom prst="rect">
            <a:avLst/>
          </a:prstGeom>
        </p:spPr>
      </p:pic>
    </p:spTree>
    <p:extLst>
      <p:ext uri="{BB962C8B-B14F-4D97-AF65-F5344CB8AC3E}">
        <p14:creationId xmlns:p14="http://schemas.microsoft.com/office/powerpoint/2010/main" val="1263876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C9B40-B897-A443-7041-FC670B11254A}"/>
              </a:ext>
            </a:extLst>
          </p:cNvPr>
          <p:cNvSpPr>
            <a:spLocks noGrp="1"/>
          </p:cNvSpPr>
          <p:nvPr>
            <p:ph type="title"/>
          </p:nvPr>
        </p:nvSpPr>
        <p:spPr/>
        <p:txBody>
          <a:bodyPr/>
          <a:lstStyle/>
          <a:p>
            <a:pPr algn="ctr"/>
            <a:r>
              <a:rPr lang="en-US" dirty="0"/>
              <a:t>Key Documents to Review</a:t>
            </a:r>
          </a:p>
        </p:txBody>
      </p:sp>
      <p:sp>
        <p:nvSpPr>
          <p:cNvPr id="5" name="Content Placeholder 4">
            <a:extLst>
              <a:ext uri="{FF2B5EF4-FFF2-40B4-BE49-F238E27FC236}">
                <a16:creationId xmlns:a16="http://schemas.microsoft.com/office/drawing/2014/main" id="{DD3B33E1-EB21-AB35-E61C-EAAFB83D79F2}"/>
              </a:ext>
            </a:extLst>
          </p:cNvPr>
          <p:cNvSpPr>
            <a:spLocks noGrp="1"/>
          </p:cNvSpPr>
          <p:nvPr>
            <p:ph idx="1"/>
          </p:nvPr>
        </p:nvSpPr>
        <p:spPr/>
        <p:txBody>
          <a:bodyPr>
            <a:normAutofit lnSpcReduction="10000"/>
          </a:bodyPr>
          <a:lstStyle/>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Rating Narrative. (Main Document)</a:t>
            </a:r>
          </a:p>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Rating Code Sheet. (Main Document)</a:t>
            </a:r>
          </a:p>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Notification Letter. (Main Document)</a:t>
            </a:r>
          </a:p>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C&amp;P Exams. (Secondary: Need VBMS Access)</a:t>
            </a:r>
          </a:p>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Any Documents of Evidence submitted with Claim. (Secondary)</a:t>
            </a:r>
          </a:p>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CFR to make sure appropriate percentage was assigned. (Secondary)</a:t>
            </a:r>
          </a:p>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Original Claim Submitted: (21-526EZ, 20-0995 ETC…..)</a:t>
            </a:r>
          </a:p>
          <a:p>
            <a:pPr>
              <a:buFont typeface="Wingdings" panose="05000000000000000000" pitchFamily="2" charset="2"/>
              <a:buChar char="Ø"/>
            </a:pPr>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dirty="0"/>
          </a:p>
        </p:txBody>
      </p:sp>
      <p:pic>
        <p:nvPicPr>
          <p:cNvPr id="6" name="Picture 5" descr="Logo&#10;&#10;Description automatically generated">
            <a:extLst>
              <a:ext uri="{FF2B5EF4-FFF2-40B4-BE49-F238E27FC236}">
                <a16:creationId xmlns:a16="http://schemas.microsoft.com/office/drawing/2014/main" id="{EA778EF6-43E5-4040-BC2A-2871AB94C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2214" y="0"/>
            <a:ext cx="1479626" cy="1866996"/>
          </a:xfrm>
          <a:prstGeom prst="rect">
            <a:avLst/>
          </a:prstGeom>
        </p:spPr>
      </p:pic>
    </p:spTree>
    <p:extLst>
      <p:ext uri="{BB962C8B-B14F-4D97-AF65-F5344CB8AC3E}">
        <p14:creationId xmlns:p14="http://schemas.microsoft.com/office/powerpoint/2010/main" val="472647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C9B40-B897-A443-7041-FC670B11254A}"/>
              </a:ext>
            </a:extLst>
          </p:cNvPr>
          <p:cNvSpPr>
            <a:spLocks noGrp="1"/>
          </p:cNvSpPr>
          <p:nvPr>
            <p:ph type="title"/>
          </p:nvPr>
        </p:nvSpPr>
        <p:spPr/>
        <p:txBody>
          <a:bodyPr/>
          <a:lstStyle/>
          <a:p>
            <a:pPr algn="ctr"/>
            <a:r>
              <a:rPr lang="en-US" dirty="0"/>
              <a:t>Rating Narrative</a:t>
            </a:r>
          </a:p>
        </p:txBody>
      </p:sp>
      <p:sp>
        <p:nvSpPr>
          <p:cNvPr id="5" name="Content Placeholder 4">
            <a:extLst>
              <a:ext uri="{FF2B5EF4-FFF2-40B4-BE49-F238E27FC236}">
                <a16:creationId xmlns:a16="http://schemas.microsoft.com/office/drawing/2014/main" id="{DD3B33E1-EB21-AB35-E61C-EAAFB83D79F2}"/>
              </a:ext>
            </a:extLst>
          </p:cNvPr>
          <p:cNvSpPr>
            <a:spLocks noGrp="1"/>
          </p:cNvSpPr>
          <p:nvPr>
            <p:ph idx="1"/>
          </p:nvPr>
        </p:nvSpPr>
        <p:spPr/>
        <p:txBody>
          <a:bodyPr>
            <a:normAutofit lnSpcReduction="10000"/>
          </a:bodyPr>
          <a:lstStyle/>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General Information: VA office – Veteran name and file number – Represented by – Rating Decision Date.</a:t>
            </a:r>
          </a:p>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Introduction: Service information.</a:t>
            </a:r>
          </a:p>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Decision: Breakdown of what was claimed and what the grant is. </a:t>
            </a:r>
          </a:p>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Evidence: Evidence that was considered to make the decision.</a:t>
            </a:r>
          </a:p>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Reasons for Decision: Breakdown of how they made their decision and what would be needed for a different rating decision.</a:t>
            </a:r>
          </a:p>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References: References used in making the decision.</a:t>
            </a:r>
          </a:p>
          <a:p>
            <a:pPr>
              <a:buFont typeface="Wingdings" panose="05000000000000000000" pitchFamily="2" charset="2"/>
              <a:buChar char="Ø"/>
            </a:pPr>
            <a:endParaRPr lang="en-US" sz="2800" dirty="0">
              <a:latin typeface="Calibri" panose="020F0502020204030204" pitchFamily="34" charset="0"/>
              <a:cs typeface="Calibri" panose="020F0502020204030204" pitchFamily="34" charset="0"/>
            </a:endParaRPr>
          </a:p>
          <a:p>
            <a:pPr>
              <a:buFont typeface="Wingdings" panose="05000000000000000000" pitchFamily="2" charset="2"/>
              <a:buChar char="Ø"/>
            </a:pPr>
            <a:endParaRPr lang="en-US" dirty="0"/>
          </a:p>
        </p:txBody>
      </p:sp>
      <p:pic>
        <p:nvPicPr>
          <p:cNvPr id="6" name="Picture 5" descr="Logo&#10;&#10;Description automatically generated">
            <a:extLst>
              <a:ext uri="{FF2B5EF4-FFF2-40B4-BE49-F238E27FC236}">
                <a16:creationId xmlns:a16="http://schemas.microsoft.com/office/drawing/2014/main" id="{EA778EF6-43E5-4040-BC2A-2871AB94C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2214" y="0"/>
            <a:ext cx="1479626" cy="1866996"/>
          </a:xfrm>
          <a:prstGeom prst="rect">
            <a:avLst/>
          </a:prstGeom>
        </p:spPr>
      </p:pic>
    </p:spTree>
    <p:extLst>
      <p:ext uri="{BB962C8B-B14F-4D97-AF65-F5344CB8AC3E}">
        <p14:creationId xmlns:p14="http://schemas.microsoft.com/office/powerpoint/2010/main" val="1779510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C9B40-B897-A443-7041-FC670B11254A}"/>
              </a:ext>
            </a:extLst>
          </p:cNvPr>
          <p:cNvSpPr>
            <a:spLocks noGrp="1"/>
          </p:cNvSpPr>
          <p:nvPr>
            <p:ph type="title"/>
          </p:nvPr>
        </p:nvSpPr>
        <p:spPr/>
        <p:txBody>
          <a:bodyPr/>
          <a:lstStyle/>
          <a:p>
            <a:pPr algn="ctr"/>
            <a:r>
              <a:rPr lang="en-US" dirty="0"/>
              <a:t>Rating Narrative-General Information</a:t>
            </a:r>
          </a:p>
        </p:txBody>
      </p:sp>
      <p:sp>
        <p:nvSpPr>
          <p:cNvPr id="5" name="Content Placeholder 4">
            <a:extLst>
              <a:ext uri="{FF2B5EF4-FFF2-40B4-BE49-F238E27FC236}">
                <a16:creationId xmlns:a16="http://schemas.microsoft.com/office/drawing/2014/main" id="{DD3B33E1-EB21-AB35-E61C-EAAFB83D79F2}"/>
              </a:ext>
            </a:extLst>
          </p:cNvPr>
          <p:cNvSpPr>
            <a:spLocks noGrp="1"/>
          </p:cNvSpPr>
          <p:nvPr>
            <p:ph idx="1"/>
          </p:nvPr>
        </p:nvSpPr>
        <p:spPr/>
        <p:txBody>
          <a:bodyPr/>
          <a:lstStyle/>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dirty="0"/>
          </a:p>
        </p:txBody>
      </p:sp>
      <p:pic>
        <p:nvPicPr>
          <p:cNvPr id="6" name="Picture 5" descr="Logo&#10;&#10;Description automatically generated">
            <a:extLst>
              <a:ext uri="{FF2B5EF4-FFF2-40B4-BE49-F238E27FC236}">
                <a16:creationId xmlns:a16="http://schemas.microsoft.com/office/drawing/2014/main" id="{EA778EF6-43E5-4040-BC2A-2871AB94C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2214" y="0"/>
            <a:ext cx="1479626" cy="1866996"/>
          </a:xfrm>
          <a:prstGeom prst="rect">
            <a:avLst/>
          </a:prstGeom>
        </p:spPr>
      </p:pic>
      <p:pic>
        <p:nvPicPr>
          <p:cNvPr id="3" name="Picture 2">
            <a:extLst>
              <a:ext uri="{FF2B5EF4-FFF2-40B4-BE49-F238E27FC236}">
                <a16:creationId xmlns:a16="http://schemas.microsoft.com/office/drawing/2014/main" id="{0C5CD3F0-BA35-2220-6712-E61178414B8B}"/>
              </a:ext>
            </a:extLst>
          </p:cNvPr>
          <p:cNvPicPr>
            <a:picLocks noChangeAspect="1"/>
          </p:cNvPicPr>
          <p:nvPr/>
        </p:nvPicPr>
        <p:blipFill>
          <a:blip r:embed="rId4"/>
          <a:stretch>
            <a:fillRect/>
          </a:stretch>
        </p:blipFill>
        <p:spPr>
          <a:xfrm>
            <a:off x="1328286" y="1975370"/>
            <a:ext cx="9596388" cy="3745132"/>
          </a:xfrm>
          <a:prstGeom prst="rect">
            <a:avLst/>
          </a:prstGeom>
        </p:spPr>
      </p:pic>
    </p:spTree>
    <p:extLst>
      <p:ext uri="{BB962C8B-B14F-4D97-AF65-F5344CB8AC3E}">
        <p14:creationId xmlns:p14="http://schemas.microsoft.com/office/powerpoint/2010/main" val="2357998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C9B40-B897-A443-7041-FC670B11254A}"/>
              </a:ext>
            </a:extLst>
          </p:cNvPr>
          <p:cNvSpPr>
            <a:spLocks noGrp="1"/>
          </p:cNvSpPr>
          <p:nvPr>
            <p:ph type="title"/>
          </p:nvPr>
        </p:nvSpPr>
        <p:spPr/>
        <p:txBody>
          <a:bodyPr/>
          <a:lstStyle/>
          <a:p>
            <a:pPr algn="ctr"/>
            <a:r>
              <a:rPr lang="en-US" dirty="0"/>
              <a:t>Rating Narrative-Introduction/Decision</a:t>
            </a:r>
          </a:p>
        </p:txBody>
      </p:sp>
      <p:sp>
        <p:nvSpPr>
          <p:cNvPr id="5" name="Content Placeholder 4">
            <a:extLst>
              <a:ext uri="{FF2B5EF4-FFF2-40B4-BE49-F238E27FC236}">
                <a16:creationId xmlns:a16="http://schemas.microsoft.com/office/drawing/2014/main" id="{DD3B33E1-EB21-AB35-E61C-EAAFB83D79F2}"/>
              </a:ext>
            </a:extLst>
          </p:cNvPr>
          <p:cNvSpPr>
            <a:spLocks noGrp="1"/>
          </p:cNvSpPr>
          <p:nvPr>
            <p:ph idx="1"/>
          </p:nvPr>
        </p:nvSpPr>
        <p:spPr/>
        <p:txBody>
          <a:bodyPr/>
          <a:lstStyle/>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dirty="0"/>
          </a:p>
        </p:txBody>
      </p:sp>
      <p:pic>
        <p:nvPicPr>
          <p:cNvPr id="6" name="Picture 5" descr="Logo&#10;&#10;Description automatically generated">
            <a:extLst>
              <a:ext uri="{FF2B5EF4-FFF2-40B4-BE49-F238E27FC236}">
                <a16:creationId xmlns:a16="http://schemas.microsoft.com/office/drawing/2014/main" id="{EA778EF6-43E5-4040-BC2A-2871AB94C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2214" y="0"/>
            <a:ext cx="1479626" cy="1866996"/>
          </a:xfrm>
          <a:prstGeom prst="rect">
            <a:avLst/>
          </a:prstGeom>
        </p:spPr>
      </p:pic>
      <p:pic>
        <p:nvPicPr>
          <p:cNvPr id="8" name="Picture 7">
            <a:extLst>
              <a:ext uri="{FF2B5EF4-FFF2-40B4-BE49-F238E27FC236}">
                <a16:creationId xmlns:a16="http://schemas.microsoft.com/office/drawing/2014/main" id="{1FC927BC-4F9F-7D58-DB6A-F516C32760BF}"/>
              </a:ext>
            </a:extLst>
          </p:cNvPr>
          <p:cNvPicPr>
            <a:picLocks noChangeAspect="1"/>
          </p:cNvPicPr>
          <p:nvPr/>
        </p:nvPicPr>
        <p:blipFill>
          <a:blip r:embed="rId4"/>
          <a:stretch>
            <a:fillRect/>
          </a:stretch>
        </p:blipFill>
        <p:spPr>
          <a:xfrm>
            <a:off x="1500807" y="1737360"/>
            <a:ext cx="9009979" cy="4678110"/>
          </a:xfrm>
          <a:prstGeom prst="rect">
            <a:avLst/>
          </a:prstGeom>
        </p:spPr>
      </p:pic>
    </p:spTree>
    <p:extLst>
      <p:ext uri="{BB962C8B-B14F-4D97-AF65-F5344CB8AC3E}">
        <p14:creationId xmlns:p14="http://schemas.microsoft.com/office/powerpoint/2010/main" val="3081988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C9B40-B897-A443-7041-FC670B11254A}"/>
              </a:ext>
            </a:extLst>
          </p:cNvPr>
          <p:cNvSpPr>
            <a:spLocks noGrp="1"/>
          </p:cNvSpPr>
          <p:nvPr>
            <p:ph type="title"/>
          </p:nvPr>
        </p:nvSpPr>
        <p:spPr/>
        <p:txBody>
          <a:bodyPr/>
          <a:lstStyle/>
          <a:p>
            <a:pPr algn="ctr"/>
            <a:r>
              <a:rPr lang="en-US" dirty="0"/>
              <a:t>Rating Narrative-Evidence</a:t>
            </a:r>
          </a:p>
        </p:txBody>
      </p:sp>
      <p:sp>
        <p:nvSpPr>
          <p:cNvPr id="5" name="Content Placeholder 4">
            <a:extLst>
              <a:ext uri="{FF2B5EF4-FFF2-40B4-BE49-F238E27FC236}">
                <a16:creationId xmlns:a16="http://schemas.microsoft.com/office/drawing/2014/main" id="{DD3B33E1-EB21-AB35-E61C-EAAFB83D79F2}"/>
              </a:ext>
            </a:extLst>
          </p:cNvPr>
          <p:cNvSpPr>
            <a:spLocks noGrp="1"/>
          </p:cNvSpPr>
          <p:nvPr>
            <p:ph idx="1"/>
          </p:nvPr>
        </p:nvSpPr>
        <p:spPr/>
        <p:txBody>
          <a:bodyPr/>
          <a:lstStyle/>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dirty="0"/>
          </a:p>
        </p:txBody>
      </p:sp>
      <p:pic>
        <p:nvPicPr>
          <p:cNvPr id="6" name="Picture 5" descr="Logo&#10;&#10;Description automatically generated">
            <a:extLst>
              <a:ext uri="{FF2B5EF4-FFF2-40B4-BE49-F238E27FC236}">
                <a16:creationId xmlns:a16="http://schemas.microsoft.com/office/drawing/2014/main" id="{EA778EF6-43E5-4040-BC2A-2871AB94C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2214" y="0"/>
            <a:ext cx="1479626" cy="1866996"/>
          </a:xfrm>
          <a:prstGeom prst="rect">
            <a:avLst/>
          </a:prstGeom>
        </p:spPr>
      </p:pic>
      <p:pic>
        <p:nvPicPr>
          <p:cNvPr id="3" name="Picture 2">
            <a:extLst>
              <a:ext uri="{FF2B5EF4-FFF2-40B4-BE49-F238E27FC236}">
                <a16:creationId xmlns:a16="http://schemas.microsoft.com/office/drawing/2014/main" id="{C8E2F4F2-BD20-FD04-05B7-5A0FC66DDE68}"/>
              </a:ext>
            </a:extLst>
          </p:cNvPr>
          <p:cNvPicPr>
            <a:picLocks noChangeAspect="1"/>
          </p:cNvPicPr>
          <p:nvPr/>
        </p:nvPicPr>
        <p:blipFill>
          <a:blip r:embed="rId4"/>
          <a:stretch>
            <a:fillRect/>
          </a:stretch>
        </p:blipFill>
        <p:spPr>
          <a:xfrm>
            <a:off x="324456" y="2031914"/>
            <a:ext cx="11857384" cy="3795552"/>
          </a:xfrm>
          <a:prstGeom prst="rect">
            <a:avLst/>
          </a:prstGeom>
        </p:spPr>
      </p:pic>
    </p:spTree>
    <p:extLst>
      <p:ext uri="{BB962C8B-B14F-4D97-AF65-F5344CB8AC3E}">
        <p14:creationId xmlns:p14="http://schemas.microsoft.com/office/powerpoint/2010/main" val="4216398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C9B40-B897-A443-7041-FC670B11254A}"/>
              </a:ext>
            </a:extLst>
          </p:cNvPr>
          <p:cNvSpPr>
            <a:spLocks noGrp="1"/>
          </p:cNvSpPr>
          <p:nvPr>
            <p:ph type="title"/>
          </p:nvPr>
        </p:nvSpPr>
        <p:spPr/>
        <p:txBody>
          <a:bodyPr/>
          <a:lstStyle/>
          <a:p>
            <a:pPr algn="ctr"/>
            <a:r>
              <a:rPr lang="en-US" dirty="0"/>
              <a:t>Rating Narrative-Reasons for Decision</a:t>
            </a:r>
          </a:p>
        </p:txBody>
      </p:sp>
      <p:sp>
        <p:nvSpPr>
          <p:cNvPr id="5" name="Content Placeholder 4">
            <a:extLst>
              <a:ext uri="{FF2B5EF4-FFF2-40B4-BE49-F238E27FC236}">
                <a16:creationId xmlns:a16="http://schemas.microsoft.com/office/drawing/2014/main" id="{DD3B33E1-EB21-AB35-E61C-EAAFB83D79F2}"/>
              </a:ext>
            </a:extLst>
          </p:cNvPr>
          <p:cNvSpPr>
            <a:spLocks noGrp="1"/>
          </p:cNvSpPr>
          <p:nvPr>
            <p:ph idx="1"/>
          </p:nvPr>
        </p:nvSpPr>
        <p:spPr/>
        <p:txBody>
          <a:bodyPr/>
          <a:lstStyle/>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dirty="0"/>
          </a:p>
        </p:txBody>
      </p:sp>
      <p:pic>
        <p:nvPicPr>
          <p:cNvPr id="6" name="Picture 5" descr="Logo&#10;&#10;Description automatically generated">
            <a:extLst>
              <a:ext uri="{FF2B5EF4-FFF2-40B4-BE49-F238E27FC236}">
                <a16:creationId xmlns:a16="http://schemas.microsoft.com/office/drawing/2014/main" id="{EA778EF6-43E5-4040-BC2A-2871AB94C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2214" y="0"/>
            <a:ext cx="1479626" cy="1866996"/>
          </a:xfrm>
          <a:prstGeom prst="rect">
            <a:avLst/>
          </a:prstGeom>
        </p:spPr>
      </p:pic>
      <p:pic>
        <p:nvPicPr>
          <p:cNvPr id="3" name="Picture 2">
            <a:extLst>
              <a:ext uri="{FF2B5EF4-FFF2-40B4-BE49-F238E27FC236}">
                <a16:creationId xmlns:a16="http://schemas.microsoft.com/office/drawing/2014/main" id="{CE0ACEF1-DDBC-C579-755E-5CD673343F4F}"/>
              </a:ext>
            </a:extLst>
          </p:cNvPr>
          <p:cNvPicPr>
            <a:picLocks noChangeAspect="1"/>
          </p:cNvPicPr>
          <p:nvPr/>
        </p:nvPicPr>
        <p:blipFill>
          <a:blip r:embed="rId4"/>
          <a:stretch>
            <a:fillRect/>
          </a:stretch>
        </p:blipFill>
        <p:spPr>
          <a:xfrm>
            <a:off x="3275556" y="1737360"/>
            <a:ext cx="5640887" cy="5120640"/>
          </a:xfrm>
          <a:prstGeom prst="rect">
            <a:avLst/>
          </a:prstGeom>
        </p:spPr>
      </p:pic>
    </p:spTree>
    <p:extLst>
      <p:ext uri="{BB962C8B-B14F-4D97-AF65-F5344CB8AC3E}">
        <p14:creationId xmlns:p14="http://schemas.microsoft.com/office/powerpoint/2010/main" val="3909177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C9B40-B897-A443-7041-FC670B11254A}"/>
              </a:ext>
            </a:extLst>
          </p:cNvPr>
          <p:cNvSpPr>
            <a:spLocks noGrp="1"/>
          </p:cNvSpPr>
          <p:nvPr>
            <p:ph type="title"/>
          </p:nvPr>
        </p:nvSpPr>
        <p:spPr/>
        <p:txBody>
          <a:bodyPr/>
          <a:lstStyle/>
          <a:p>
            <a:pPr algn="ctr"/>
            <a:r>
              <a:rPr lang="en-US" dirty="0"/>
              <a:t>Rating Narrative-Reasons for Decision</a:t>
            </a:r>
          </a:p>
        </p:txBody>
      </p:sp>
      <p:sp>
        <p:nvSpPr>
          <p:cNvPr id="5" name="Content Placeholder 4">
            <a:extLst>
              <a:ext uri="{FF2B5EF4-FFF2-40B4-BE49-F238E27FC236}">
                <a16:creationId xmlns:a16="http://schemas.microsoft.com/office/drawing/2014/main" id="{DD3B33E1-EB21-AB35-E61C-EAAFB83D79F2}"/>
              </a:ext>
            </a:extLst>
          </p:cNvPr>
          <p:cNvSpPr>
            <a:spLocks noGrp="1"/>
          </p:cNvSpPr>
          <p:nvPr>
            <p:ph idx="1"/>
          </p:nvPr>
        </p:nvSpPr>
        <p:spPr/>
        <p:txBody>
          <a:bodyPr/>
          <a:lstStyle/>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dirty="0"/>
          </a:p>
        </p:txBody>
      </p:sp>
      <p:pic>
        <p:nvPicPr>
          <p:cNvPr id="6" name="Picture 5" descr="Logo&#10;&#10;Description automatically generated">
            <a:extLst>
              <a:ext uri="{FF2B5EF4-FFF2-40B4-BE49-F238E27FC236}">
                <a16:creationId xmlns:a16="http://schemas.microsoft.com/office/drawing/2014/main" id="{EA778EF6-43E5-4040-BC2A-2871AB94C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2214" y="0"/>
            <a:ext cx="1479626" cy="1866996"/>
          </a:xfrm>
          <a:prstGeom prst="rect">
            <a:avLst/>
          </a:prstGeom>
        </p:spPr>
      </p:pic>
      <p:pic>
        <p:nvPicPr>
          <p:cNvPr id="7" name="Picture 6">
            <a:extLst>
              <a:ext uri="{FF2B5EF4-FFF2-40B4-BE49-F238E27FC236}">
                <a16:creationId xmlns:a16="http://schemas.microsoft.com/office/drawing/2014/main" id="{0C10114B-7BD6-BE2C-C3A5-71BAF42FC29C}"/>
              </a:ext>
            </a:extLst>
          </p:cNvPr>
          <p:cNvPicPr>
            <a:picLocks noChangeAspect="1"/>
          </p:cNvPicPr>
          <p:nvPr/>
        </p:nvPicPr>
        <p:blipFill>
          <a:blip r:embed="rId4"/>
          <a:stretch>
            <a:fillRect/>
          </a:stretch>
        </p:blipFill>
        <p:spPr>
          <a:xfrm>
            <a:off x="421074" y="1975370"/>
            <a:ext cx="10673646" cy="3919765"/>
          </a:xfrm>
          <a:prstGeom prst="rect">
            <a:avLst/>
          </a:prstGeom>
        </p:spPr>
      </p:pic>
    </p:spTree>
    <p:extLst>
      <p:ext uri="{BB962C8B-B14F-4D97-AF65-F5344CB8AC3E}">
        <p14:creationId xmlns:p14="http://schemas.microsoft.com/office/powerpoint/2010/main" val="192005674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1091</TotalTime>
  <Words>1724</Words>
  <Application>Microsoft Office PowerPoint</Application>
  <PresentationFormat>Widescreen</PresentationFormat>
  <Paragraphs>137</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Retrospect</vt:lpstr>
      <vt:lpstr>Reviewing a Rating Decision</vt:lpstr>
      <vt:lpstr>Rating Definition</vt:lpstr>
      <vt:lpstr>Key Documents to Review</vt:lpstr>
      <vt:lpstr>Rating Narrative</vt:lpstr>
      <vt:lpstr>Rating Narrative-General Information</vt:lpstr>
      <vt:lpstr>Rating Narrative-Introduction/Decision</vt:lpstr>
      <vt:lpstr>Rating Narrative-Evidence</vt:lpstr>
      <vt:lpstr>Rating Narrative-Reasons for Decision</vt:lpstr>
      <vt:lpstr>Rating Narrative-Reasons for Decision</vt:lpstr>
      <vt:lpstr>Rating Narrative-References</vt:lpstr>
      <vt:lpstr>Rating Code Sheet</vt:lpstr>
      <vt:lpstr>Rating Code Sheet</vt:lpstr>
      <vt:lpstr>Rating Code Sheet</vt:lpstr>
      <vt:lpstr>PowerPoint Presentation</vt:lpstr>
      <vt:lpstr>C&amp;P Exam</vt:lpstr>
      <vt:lpstr>Effective Dates</vt:lpstr>
      <vt:lpstr>Common Errors</vt:lpstr>
      <vt:lpstr>Common Errors</vt:lpstr>
      <vt:lpstr>Reviewing a Rating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 HEALTH CARE</dc:title>
  <dc:creator>Huntimer, David</dc:creator>
  <cp:lastModifiedBy>Huntimer, David A.</cp:lastModifiedBy>
  <cp:revision>4</cp:revision>
  <cp:lastPrinted>2023-04-03T13:36:01Z</cp:lastPrinted>
  <dcterms:created xsi:type="dcterms:W3CDTF">2022-11-14T17:18:09Z</dcterms:created>
  <dcterms:modified xsi:type="dcterms:W3CDTF">2023-04-03T13:41:50Z</dcterms:modified>
</cp:coreProperties>
</file>